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98" r:id="rId4"/>
    <p:sldId id="301" r:id="rId5"/>
    <p:sldId id="302" r:id="rId6"/>
    <p:sldId id="318" r:id="rId7"/>
    <p:sldId id="316" r:id="rId8"/>
    <p:sldId id="317" r:id="rId9"/>
    <p:sldId id="315" r:id="rId10"/>
    <p:sldId id="312" r:id="rId11"/>
    <p:sldId id="314" r:id="rId12"/>
    <p:sldId id="313" r:id="rId13"/>
    <p:sldId id="266" r:id="rId14"/>
    <p:sldId id="311" r:id="rId15"/>
    <p:sldId id="305" r:id="rId16"/>
    <p:sldId id="257" r:id="rId17"/>
    <p:sldId id="308" r:id="rId18"/>
    <p:sldId id="272" r:id="rId19"/>
    <p:sldId id="310" r:id="rId20"/>
    <p:sldId id="268" r:id="rId21"/>
    <p:sldId id="271" r:id="rId22"/>
    <p:sldId id="307"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91" autoAdjust="0"/>
  </p:normalViewPr>
  <p:slideViewPr>
    <p:cSldViewPr snapToGrid="0">
      <p:cViewPr varScale="1">
        <p:scale>
          <a:sx n="68" d="100"/>
          <a:sy n="68"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6F1C6-F9AC-4B11-99B1-159F998CBE0A}"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06DD3-DF81-49E8-970F-49B764803D0B}" type="slidenum">
              <a:rPr lang="en-US" smtClean="0"/>
              <a:t>‹#›</a:t>
            </a:fld>
            <a:endParaRPr lang="en-US"/>
          </a:p>
        </p:txBody>
      </p:sp>
    </p:spTree>
    <p:extLst>
      <p:ext uri="{BB962C8B-B14F-4D97-AF65-F5344CB8AC3E}">
        <p14:creationId xmlns:p14="http://schemas.microsoft.com/office/powerpoint/2010/main" val="67600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f93af7ef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f93af7ef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f700b49e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f700b49e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Signed in or cookie activity people should be kept track and give recommendation. </a:t>
            </a:r>
            <a:endParaRPr/>
          </a:p>
          <a:p>
            <a:pPr marL="0" lvl="0" indent="0" algn="l" rtl="0">
              <a:spcBef>
                <a:spcPts val="0"/>
              </a:spcBef>
              <a:spcAft>
                <a:spcPts val="0"/>
              </a:spcAft>
              <a:buNone/>
            </a:pPr>
            <a:r>
              <a:rPr lang="en-GB"/>
              <a:t>This week buys / products about run out/ : recommendations</a:t>
            </a:r>
            <a:endParaRPr/>
          </a:p>
          <a:p>
            <a:pPr marL="0" lvl="0" indent="0" algn="l" rtl="0">
              <a:spcBef>
                <a:spcPts val="0"/>
              </a:spcBef>
              <a:spcAft>
                <a:spcPts val="0"/>
              </a:spcAft>
              <a:buNone/>
            </a:pPr>
            <a:r>
              <a:rPr lang="en-GB"/>
              <a:t>Bring in Machine learning. Recommendations based on data; now let the machine learn and track; computational power unparalleled train it for the right category of data. Data over the years collected (730 data points per consumer) can be used to train the MLmodels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f7eaffc4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f7eaffc4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8"/>
        <p:cNvGrpSpPr/>
        <p:nvPr/>
      </p:nvGrpSpPr>
      <p:grpSpPr>
        <a:xfrm>
          <a:off x="0" y="0"/>
          <a:ext cx="0" cy="0"/>
          <a:chOff x="0" y="0"/>
          <a:chExt cx="0" cy="0"/>
        </a:xfrm>
      </p:grpSpPr>
      <p:sp>
        <p:nvSpPr>
          <p:cNvPr id="4529" name="Google Shape;4529;g9bda1860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0" name="Google Shape;4530;g9bda1860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51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As it is clear from the definition above, artificial intelligence consists of computers trying to mimic the human behavior and intelligence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7E713B2-8DC6-47CA-A80A-A04F423F1F7A}" type="slidenum">
              <a:rPr lang="en-US" smtClean="0"/>
              <a:t>3</a:t>
            </a:fld>
            <a:endParaRPr lang="en-US"/>
          </a:p>
        </p:txBody>
      </p:sp>
    </p:spTree>
    <p:extLst>
      <p:ext uri="{BB962C8B-B14F-4D97-AF65-F5344CB8AC3E}">
        <p14:creationId xmlns:p14="http://schemas.microsoft.com/office/powerpoint/2010/main" val="195327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7858896dd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7858896dd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9f02a8689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9f02a8689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AI opportunities span across multiple industries, from Retail to Manufacturing to health care.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hundreds of Business critical use cases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Our Goal with Google Cloud AI is to Empower every Enterprise to transform their Business through AI</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you can see we have so many business critical use cases.. In Retail itself the AI spend is expected to be $7.3 Billion by 2022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rgbClr val="222222"/>
                </a:solidFill>
                <a:highlight>
                  <a:schemeClr val="lt1"/>
                </a:highlight>
                <a:latin typeface="Roboto"/>
                <a:ea typeface="Roboto"/>
                <a:cs typeface="Roboto"/>
                <a:sym typeface="Roboto"/>
              </a:rPr>
              <a:t>A recent report released by Capgemini's Research Institute estimated that global annual </a:t>
            </a:r>
            <a:r>
              <a:rPr lang="en" sz="1200" b="1" dirty="0">
                <a:solidFill>
                  <a:srgbClr val="222222"/>
                </a:solidFill>
                <a:highlight>
                  <a:schemeClr val="lt1"/>
                </a:highlight>
                <a:latin typeface="Roboto"/>
                <a:ea typeface="Roboto"/>
                <a:cs typeface="Roboto"/>
                <a:sym typeface="Roboto"/>
              </a:rPr>
              <a:t>spending</a:t>
            </a:r>
            <a:r>
              <a:rPr lang="en" sz="1200" dirty="0">
                <a:solidFill>
                  <a:srgbClr val="222222"/>
                </a:solidFill>
                <a:highlight>
                  <a:schemeClr val="lt1"/>
                </a:highlight>
                <a:latin typeface="Roboto"/>
                <a:ea typeface="Roboto"/>
                <a:cs typeface="Roboto"/>
                <a:sym typeface="Roboto"/>
              </a:rPr>
              <a:t> on </a:t>
            </a:r>
            <a:r>
              <a:rPr lang="en" sz="1200" b="1" dirty="0">
                <a:solidFill>
                  <a:srgbClr val="222222"/>
                </a:solidFill>
                <a:highlight>
                  <a:schemeClr val="lt1"/>
                </a:highlight>
                <a:latin typeface="Roboto"/>
                <a:ea typeface="Roboto"/>
                <a:cs typeface="Roboto"/>
                <a:sym typeface="Roboto"/>
              </a:rPr>
              <a:t>AI</a:t>
            </a:r>
            <a:r>
              <a:rPr lang="en" sz="1200" dirty="0">
                <a:solidFill>
                  <a:srgbClr val="222222"/>
                </a:solidFill>
                <a:highlight>
                  <a:schemeClr val="lt1"/>
                </a:highlight>
                <a:latin typeface="Roboto"/>
                <a:ea typeface="Roboto"/>
                <a:cs typeface="Roboto"/>
                <a:sym typeface="Roboto"/>
              </a:rPr>
              <a:t> by </a:t>
            </a:r>
            <a:r>
              <a:rPr lang="en" sz="1200" b="1" dirty="0">
                <a:solidFill>
                  <a:srgbClr val="222222"/>
                </a:solidFill>
                <a:highlight>
                  <a:schemeClr val="lt1"/>
                </a:highlight>
                <a:latin typeface="Roboto"/>
                <a:ea typeface="Roboto"/>
                <a:cs typeface="Roboto"/>
                <a:sym typeface="Roboto"/>
              </a:rPr>
              <a:t>retailers</a:t>
            </a:r>
            <a:r>
              <a:rPr lang="en" sz="1200" dirty="0">
                <a:solidFill>
                  <a:srgbClr val="222222"/>
                </a:solidFill>
                <a:highlight>
                  <a:schemeClr val="lt1"/>
                </a:highlight>
                <a:latin typeface="Roboto"/>
                <a:ea typeface="Roboto"/>
                <a:cs typeface="Roboto"/>
                <a:sym typeface="Roboto"/>
              </a:rPr>
              <a:t> is estimated to reach </a:t>
            </a:r>
            <a:r>
              <a:rPr lang="en" sz="1200" b="1" dirty="0">
                <a:solidFill>
                  <a:srgbClr val="222222"/>
                </a:solidFill>
                <a:highlight>
                  <a:schemeClr val="lt1"/>
                </a:highlight>
                <a:latin typeface="Roboto"/>
                <a:ea typeface="Roboto"/>
                <a:cs typeface="Roboto"/>
                <a:sym typeface="Roboto"/>
              </a:rPr>
              <a:t>$7.3 billion</a:t>
            </a:r>
            <a:r>
              <a:rPr lang="en" sz="1200" dirty="0">
                <a:solidFill>
                  <a:srgbClr val="222222"/>
                </a:solidFill>
                <a:highlight>
                  <a:schemeClr val="lt1"/>
                </a:highlight>
                <a:latin typeface="Roboto"/>
                <a:ea typeface="Roboto"/>
                <a:cs typeface="Roboto"/>
                <a:sym typeface="Roboto"/>
              </a:rPr>
              <a:t> by 2022.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Manufacturing - Supply chain optomization is a key use case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Healthcare we are barely scratching the surface.. Opportunities from Genome Analysis to Transforming healthcare delivery to patients Imagine the potential here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Training 3D medical imaging models…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Computer vision against X-rays shows promises to help pinpoint diseases; AI shows promises in detecting drug safety; ML shows promises to find patterns within a population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Example use-cases across industries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d9f02a8689_0_19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d9f02a8689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Roboto"/>
                <a:ea typeface="Roboto"/>
                <a:cs typeface="Roboto"/>
                <a:sym typeface="Roboto"/>
              </a:rPr>
              <a:t>There are many users within an organization who have a part to play in the ML lifecycle. Consider a product manager, who can simply type a natural language query using our Data QnA to pull necessary insights from BigQuery. To a data scientist who dabbles with different aspects of building and validating models. To an ML engineer who is responsible for the model to work without issues to end users in production systems. There are several users with different needs, and we have thoughtfully built a comprehensive platform to serve them all.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5"/>
        <p:cNvGrpSpPr/>
        <p:nvPr/>
      </p:nvGrpSpPr>
      <p:grpSpPr>
        <a:xfrm>
          <a:off x="0" y="0"/>
          <a:ext cx="0" cy="0"/>
          <a:chOff x="0" y="0"/>
          <a:chExt cx="0" cy="0"/>
        </a:xfrm>
      </p:grpSpPr>
      <p:sp>
        <p:nvSpPr>
          <p:cNvPr id="3986" name="Google Shape;3986;ga7a118b3f5_1_2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7" name="Google Shape;3987;ga7a118b3f5_1_2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7858896dd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7858896dd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44FA66-FCA9-432D-9448-E25D20E35A98}" type="slidenum">
              <a:rPr lang="en-US" smtClean="0"/>
              <a:t>16</a:t>
            </a:fld>
            <a:endParaRPr lang="en-US"/>
          </a:p>
        </p:txBody>
      </p:sp>
    </p:spTree>
    <p:extLst>
      <p:ext uri="{BB962C8B-B14F-4D97-AF65-F5344CB8AC3E}">
        <p14:creationId xmlns:p14="http://schemas.microsoft.com/office/powerpoint/2010/main" val="40854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ource Serif Pro" panose="02040603050405020204" pitchFamily="18" charset="0"/>
              </a:rPr>
              <a:t>The MLOps life cycle includes 4 major areas</a:t>
            </a:r>
            <a:endParaRPr lang="en-US" dirty="0"/>
          </a:p>
        </p:txBody>
      </p:sp>
      <p:sp>
        <p:nvSpPr>
          <p:cNvPr id="4" name="Slide Number Placeholder 3"/>
          <p:cNvSpPr>
            <a:spLocks noGrp="1"/>
          </p:cNvSpPr>
          <p:nvPr>
            <p:ph type="sldNum" sz="quarter" idx="5"/>
          </p:nvPr>
        </p:nvSpPr>
        <p:spPr/>
        <p:txBody>
          <a:bodyPr/>
          <a:lstStyle/>
          <a:p>
            <a:fld id="{AF44FA66-FCA9-432D-9448-E25D20E35A98}" type="slidenum">
              <a:rPr lang="en-US" smtClean="0"/>
              <a:t>17</a:t>
            </a:fld>
            <a:endParaRPr lang="en-US"/>
          </a:p>
        </p:txBody>
      </p:sp>
    </p:spTree>
    <p:extLst>
      <p:ext uri="{BB962C8B-B14F-4D97-AF65-F5344CB8AC3E}">
        <p14:creationId xmlns:p14="http://schemas.microsoft.com/office/powerpoint/2010/main" val="233024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rot="10800000" flipV="1">
            <a:off x="255373" y="634312"/>
            <a:ext cx="8888627" cy="199725"/>
          </a:xfrm>
        </p:spPr>
        <p:txBody>
          <a:bodyPr anchor="b">
            <a:noAutofit/>
          </a:bodyPr>
          <a:lstStyle>
            <a:lvl1pPr algn="l">
              <a:defRPr lang="en-US" sz="3600" b="1" kern="1200" cap="none" spc="0" dirty="0">
                <a:ln w="0"/>
                <a:solidFill>
                  <a:schemeClr val="tx1"/>
                </a:solidFill>
                <a:effectLst>
                  <a:outerShdw blurRad="38100" dist="19050" dir="2700000" algn="tl" rotWithShape="0">
                    <a:schemeClr val="dk1">
                      <a:alpha val="40000"/>
                    </a:schemeClr>
                  </a:outerShdw>
                </a:effectLst>
                <a:latin typeface="+mn-lt"/>
                <a:ea typeface="+mn-ea"/>
                <a:cs typeface="+mn-cs"/>
              </a:defRPr>
            </a:lvl1pPr>
          </a:lstStyle>
          <a:p>
            <a:r>
              <a:rPr lang="en-US" dirty="0"/>
              <a:t>Click to Edit Heading</a:t>
            </a:r>
          </a:p>
        </p:txBody>
      </p:sp>
      <p:cxnSp>
        <p:nvCxnSpPr>
          <p:cNvPr id="9" name="Straight Connector 8"/>
          <p:cNvCxnSpPr/>
          <p:nvPr userDrawn="1"/>
        </p:nvCxnSpPr>
        <p:spPr>
          <a:xfrm>
            <a:off x="238898" y="972065"/>
            <a:ext cx="8896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5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20147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899032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213"/>
        <p:cNvGrpSpPr/>
        <p:nvPr/>
      </p:nvGrpSpPr>
      <p:grpSpPr>
        <a:xfrm>
          <a:off x="0" y="0"/>
          <a:ext cx="0" cy="0"/>
          <a:chOff x="0" y="0"/>
          <a:chExt cx="0" cy="0"/>
        </a:xfrm>
      </p:grpSpPr>
      <p:sp>
        <p:nvSpPr>
          <p:cNvPr id="1214" name="Google Shape;1214;p120"/>
          <p:cNvSpPr txBox="1">
            <a:spLocks noGrp="1"/>
          </p:cNvSpPr>
          <p:nvPr>
            <p:ph type="body" idx="1"/>
          </p:nvPr>
        </p:nvSpPr>
        <p:spPr>
          <a:xfrm>
            <a:off x="609567" y="2048333"/>
            <a:ext cx="5436000" cy="4202400"/>
          </a:xfrm>
          <a:prstGeom prst="rect">
            <a:avLst/>
          </a:prstGeom>
        </p:spPr>
        <p:txBody>
          <a:bodyPr spcFirstLastPara="1" wrap="square" lIns="0" tIns="0" rIns="91425" bIns="0" anchor="t" anchorCtr="0">
            <a:noAutofit/>
          </a:bodyPr>
          <a:lstStyle>
            <a:lvl1pPr marL="609585" lvl="0" indent="-389457" rtl="0">
              <a:spcBef>
                <a:spcPts val="0"/>
              </a:spcBef>
              <a:spcAft>
                <a:spcPts val="0"/>
              </a:spcAft>
              <a:buSzPts val="1000"/>
              <a:buChar char="●"/>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215" name="Google Shape;1215;p120"/>
          <p:cNvSpPr txBox="1">
            <a:spLocks noGrp="1"/>
          </p:cNvSpPr>
          <p:nvPr>
            <p:ph type="title"/>
          </p:nvPr>
        </p:nvSpPr>
        <p:spPr>
          <a:xfrm>
            <a:off x="609567" y="613667"/>
            <a:ext cx="5436000" cy="1333200"/>
          </a:xfrm>
          <a:prstGeom prst="rect">
            <a:avLst/>
          </a:prstGeom>
        </p:spPr>
        <p:txBody>
          <a:bodyPr spcFirstLastPara="1" wrap="square" lIns="0" tIns="0" rIns="91425"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pic>
        <p:nvPicPr>
          <p:cNvPr id="1216" name="Google Shape;1216;p120"/>
          <p:cNvPicPr preferRelativeResize="0"/>
          <p:nvPr/>
        </p:nvPicPr>
        <p:blipFill>
          <a:blip r:embed="rId2">
            <a:alphaModFix/>
          </a:blip>
          <a:stretch>
            <a:fillRect/>
          </a:stretch>
        </p:blipFill>
        <p:spPr>
          <a:xfrm>
            <a:off x="609567" y="6477285"/>
            <a:ext cx="879141" cy="153817"/>
          </a:xfrm>
          <a:prstGeom prst="rect">
            <a:avLst/>
          </a:prstGeom>
          <a:noFill/>
          <a:ln>
            <a:noFill/>
          </a:ln>
        </p:spPr>
      </p:pic>
    </p:spTree>
    <p:extLst>
      <p:ext uri="{BB962C8B-B14F-4D97-AF65-F5344CB8AC3E}">
        <p14:creationId xmlns:p14="http://schemas.microsoft.com/office/powerpoint/2010/main" val="1482086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Content 1">
  <p:cSld name="03 Content 1">
    <p:spTree>
      <p:nvGrpSpPr>
        <p:cNvPr id="1" name="Shape 2174"/>
        <p:cNvGrpSpPr/>
        <p:nvPr/>
      </p:nvGrpSpPr>
      <p:grpSpPr>
        <a:xfrm>
          <a:off x="0" y="0"/>
          <a:ext cx="0" cy="0"/>
          <a:chOff x="0" y="0"/>
          <a:chExt cx="0" cy="0"/>
        </a:xfrm>
      </p:grpSpPr>
      <p:sp>
        <p:nvSpPr>
          <p:cNvPr id="2175" name="Google Shape;2175;p207"/>
          <p:cNvSpPr txBox="1">
            <a:spLocks noGrp="1"/>
          </p:cNvSpPr>
          <p:nvPr>
            <p:ph type="title"/>
          </p:nvPr>
        </p:nvSpPr>
        <p:spPr>
          <a:xfrm>
            <a:off x="609567" y="613667"/>
            <a:ext cx="7278800" cy="1333200"/>
          </a:xfrm>
          <a:prstGeom prst="rect">
            <a:avLst/>
          </a:prstGeom>
        </p:spPr>
        <p:txBody>
          <a:bodyPr spcFirstLastPara="1" wrap="square" lIns="0" tIns="0" rIns="0" bIns="0" anchor="t" anchorCtr="0">
            <a:noAutofit/>
          </a:bodyPr>
          <a:lstStyle>
            <a:lvl1pPr lvl="0" rtl="0">
              <a:spcBef>
                <a:spcPts val="0"/>
              </a:spcBef>
              <a:spcAft>
                <a:spcPts val="0"/>
              </a:spcAft>
              <a:buNone/>
              <a:defRPr sz="5333">
                <a:latin typeface="Google Sans"/>
                <a:ea typeface="Google Sans"/>
                <a:cs typeface="Google Sans"/>
                <a:sym typeface="Google Sans"/>
              </a:defRPr>
            </a:lvl1pPr>
            <a:lvl2pPr lvl="1" rtl="0">
              <a:spcBef>
                <a:spcPts val="0"/>
              </a:spcBef>
              <a:spcAft>
                <a:spcPts val="0"/>
              </a:spcAft>
              <a:buNone/>
              <a:defRPr sz="4000">
                <a:latin typeface="Google Sans"/>
                <a:ea typeface="Google Sans"/>
                <a:cs typeface="Google Sans"/>
                <a:sym typeface="Google Sans"/>
              </a:defRPr>
            </a:lvl2pPr>
            <a:lvl3pPr lvl="2" rtl="0">
              <a:spcBef>
                <a:spcPts val="0"/>
              </a:spcBef>
              <a:spcAft>
                <a:spcPts val="0"/>
              </a:spcAft>
              <a:buNone/>
              <a:defRPr sz="4000">
                <a:latin typeface="Google Sans"/>
                <a:ea typeface="Google Sans"/>
                <a:cs typeface="Google Sans"/>
                <a:sym typeface="Google Sans"/>
              </a:defRPr>
            </a:lvl3pPr>
            <a:lvl4pPr lvl="3" rtl="0">
              <a:spcBef>
                <a:spcPts val="0"/>
              </a:spcBef>
              <a:spcAft>
                <a:spcPts val="0"/>
              </a:spcAft>
              <a:buNone/>
              <a:defRPr sz="4000">
                <a:latin typeface="Google Sans"/>
                <a:ea typeface="Google Sans"/>
                <a:cs typeface="Google Sans"/>
                <a:sym typeface="Google Sans"/>
              </a:defRPr>
            </a:lvl4pPr>
            <a:lvl5pPr lvl="4" rtl="0">
              <a:spcBef>
                <a:spcPts val="0"/>
              </a:spcBef>
              <a:spcAft>
                <a:spcPts val="0"/>
              </a:spcAft>
              <a:buNone/>
              <a:defRPr sz="4000">
                <a:latin typeface="Google Sans"/>
                <a:ea typeface="Google Sans"/>
                <a:cs typeface="Google Sans"/>
                <a:sym typeface="Google Sans"/>
              </a:defRPr>
            </a:lvl5pPr>
            <a:lvl6pPr lvl="5" rtl="0">
              <a:spcBef>
                <a:spcPts val="0"/>
              </a:spcBef>
              <a:spcAft>
                <a:spcPts val="0"/>
              </a:spcAft>
              <a:buNone/>
              <a:defRPr sz="4000">
                <a:latin typeface="Google Sans"/>
                <a:ea typeface="Google Sans"/>
                <a:cs typeface="Google Sans"/>
                <a:sym typeface="Google Sans"/>
              </a:defRPr>
            </a:lvl6pPr>
            <a:lvl7pPr lvl="6" rtl="0">
              <a:spcBef>
                <a:spcPts val="0"/>
              </a:spcBef>
              <a:spcAft>
                <a:spcPts val="0"/>
              </a:spcAft>
              <a:buNone/>
              <a:defRPr sz="4000">
                <a:latin typeface="Google Sans"/>
                <a:ea typeface="Google Sans"/>
                <a:cs typeface="Google Sans"/>
                <a:sym typeface="Google Sans"/>
              </a:defRPr>
            </a:lvl7pPr>
            <a:lvl8pPr lvl="7" rtl="0">
              <a:spcBef>
                <a:spcPts val="0"/>
              </a:spcBef>
              <a:spcAft>
                <a:spcPts val="0"/>
              </a:spcAft>
              <a:buNone/>
              <a:defRPr sz="4000">
                <a:latin typeface="Google Sans"/>
                <a:ea typeface="Google Sans"/>
                <a:cs typeface="Google Sans"/>
                <a:sym typeface="Google Sans"/>
              </a:defRPr>
            </a:lvl8pPr>
            <a:lvl9pPr lvl="8" rtl="0">
              <a:spcBef>
                <a:spcPts val="0"/>
              </a:spcBef>
              <a:spcAft>
                <a:spcPts val="0"/>
              </a:spcAft>
              <a:buNone/>
              <a:defRPr sz="4000">
                <a:latin typeface="Google Sans"/>
                <a:ea typeface="Google Sans"/>
                <a:cs typeface="Google Sans"/>
                <a:sym typeface="Google Sans"/>
              </a:defRPr>
            </a:lvl9pPr>
          </a:lstStyle>
          <a:p>
            <a:endParaRPr/>
          </a:p>
        </p:txBody>
      </p:sp>
      <p:pic>
        <p:nvPicPr>
          <p:cNvPr id="2176" name="Google Shape;2176;p207"/>
          <p:cNvPicPr preferRelativeResize="0"/>
          <p:nvPr/>
        </p:nvPicPr>
        <p:blipFill>
          <a:blip r:embed="rId2">
            <a:alphaModFix/>
          </a:blip>
          <a:stretch>
            <a:fillRect/>
          </a:stretch>
        </p:blipFill>
        <p:spPr>
          <a:xfrm>
            <a:off x="609567" y="6477285"/>
            <a:ext cx="879141" cy="153817"/>
          </a:xfrm>
          <a:prstGeom prst="rect">
            <a:avLst/>
          </a:prstGeom>
          <a:noFill/>
          <a:ln>
            <a:noFill/>
          </a:ln>
        </p:spPr>
      </p:pic>
      <p:sp>
        <p:nvSpPr>
          <p:cNvPr id="2177" name="Google Shape;2177;p207"/>
          <p:cNvSpPr txBox="1"/>
          <p:nvPr/>
        </p:nvSpPr>
        <p:spPr>
          <a:xfrm>
            <a:off x="4813200" y="6247199"/>
            <a:ext cx="2565600" cy="614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BDC1C6"/>
                </a:solidFill>
                <a:latin typeface="Google Sans"/>
                <a:ea typeface="Google Sans"/>
                <a:cs typeface="Google Sans"/>
                <a:sym typeface="Google Sans"/>
              </a:rPr>
              <a:t>Proprietary + Confidential</a:t>
            </a:r>
            <a:endParaRPr sz="800">
              <a:solidFill>
                <a:srgbClr val="BDC1C6"/>
              </a:solidFill>
              <a:latin typeface="Google Sans"/>
              <a:ea typeface="Google Sans"/>
              <a:cs typeface="Google Sans"/>
              <a:sym typeface="Google Sans"/>
            </a:endParaRPr>
          </a:p>
        </p:txBody>
      </p:sp>
    </p:spTree>
    <p:extLst>
      <p:ext uri="{BB962C8B-B14F-4D97-AF65-F5344CB8AC3E}">
        <p14:creationId xmlns:p14="http://schemas.microsoft.com/office/powerpoint/2010/main" val="4094818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6497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96696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6416223" y="2174198"/>
            <a:ext cx="3585029" cy="1754326"/>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lt1"/>
              </a:buClr>
              <a:buSzPts val="4000"/>
              <a:buFont typeface="Quattrocento Sans"/>
              <a:buNone/>
              <a:defRPr sz="40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7" name="Google Shape;17;p11"/>
          <p:cNvCxnSpPr/>
          <p:nvPr/>
        </p:nvCxnSpPr>
        <p:spPr>
          <a:xfrm>
            <a:off x="6102351" y="685800"/>
            <a:ext cx="0" cy="4864100"/>
          </a:xfrm>
          <a:prstGeom prst="straightConnector1">
            <a:avLst/>
          </a:prstGeom>
          <a:noFill/>
          <a:ln w="9525" cap="flat" cmpd="sng">
            <a:solidFill>
              <a:schemeClr val="lt1"/>
            </a:solidFill>
            <a:prstDash val="solid"/>
            <a:miter lim="800000"/>
            <a:headEnd type="none" w="sm" len="sm"/>
            <a:tailEnd type="none" w="sm" len="sm"/>
          </a:ln>
        </p:spPr>
      </p:cxnSp>
      <p:pic>
        <p:nvPicPr>
          <p:cNvPr id="18" name="Google Shape;18;p11"/>
          <p:cNvPicPr preferRelativeResize="0"/>
          <p:nvPr/>
        </p:nvPicPr>
        <p:blipFill rotWithShape="1">
          <a:blip r:embed="rId3">
            <a:alphaModFix/>
          </a:blip>
          <a:srcRect/>
          <a:stretch/>
        </p:blipFill>
        <p:spPr>
          <a:xfrm>
            <a:off x="926082" y="2521872"/>
            <a:ext cx="4482702" cy="1059549"/>
          </a:xfrm>
          <a:prstGeom prst="rect">
            <a:avLst/>
          </a:prstGeom>
          <a:noFill/>
          <a:ln>
            <a:noFill/>
          </a:ln>
        </p:spPr>
      </p:pic>
      <p:pic>
        <p:nvPicPr>
          <p:cNvPr id="19" name="Google Shape;19;p11"/>
          <p:cNvPicPr preferRelativeResize="0"/>
          <p:nvPr/>
        </p:nvPicPr>
        <p:blipFill rotWithShape="1">
          <a:blip r:embed="rId4">
            <a:alphaModFix/>
          </a:blip>
          <a:srcRect/>
          <a:stretch/>
        </p:blipFill>
        <p:spPr>
          <a:xfrm>
            <a:off x="9846366" y="121455"/>
            <a:ext cx="2174462" cy="890154"/>
          </a:xfrm>
          <a:prstGeom prst="rect">
            <a:avLst/>
          </a:prstGeom>
          <a:noFill/>
          <a:ln>
            <a:noFill/>
          </a:ln>
        </p:spPr>
      </p:pic>
      <p:pic>
        <p:nvPicPr>
          <p:cNvPr id="20" name="Google Shape;20;p11"/>
          <p:cNvPicPr preferRelativeResize="0"/>
          <p:nvPr/>
        </p:nvPicPr>
        <p:blipFill rotWithShape="1">
          <a:blip r:embed="rId5">
            <a:alphaModFix/>
          </a:blip>
          <a:srcRect/>
          <a:stretch/>
        </p:blipFill>
        <p:spPr>
          <a:xfrm>
            <a:off x="10706249" y="6439010"/>
            <a:ext cx="1432684" cy="335309"/>
          </a:xfrm>
          <a:prstGeom prst="rect">
            <a:avLst/>
          </a:prstGeom>
          <a:noFill/>
          <a:ln>
            <a:noFill/>
          </a:ln>
        </p:spPr>
      </p:pic>
    </p:spTree>
    <p:extLst>
      <p:ext uri="{BB962C8B-B14F-4D97-AF65-F5344CB8AC3E}">
        <p14:creationId xmlns:p14="http://schemas.microsoft.com/office/powerpoint/2010/main" val="2137344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 1 1">
  <p:cSld name="Light 1 1">
    <p:spTree>
      <p:nvGrpSpPr>
        <p:cNvPr id="1" name="Shape 1281"/>
        <p:cNvGrpSpPr/>
        <p:nvPr/>
      </p:nvGrpSpPr>
      <p:grpSpPr>
        <a:xfrm>
          <a:off x="0" y="0"/>
          <a:ext cx="0" cy="0"/>
          <a:chOff x="0" y="0"/>
          <a:chExt cx="0" cy="0"/>
        </a:xfrm>
      </p:grpSpPr>
      <p:pic>
        <p:nvPicPr>
          <p:cNvPr id="1282" name="Google Shape;1282;p134"/>
          <p:cNvPicPr preferRelativeResize="0"/>
          <p:nvPr/>
        </p:nvPicPr>
        <p:blipFill>
          <a:blip r:embed="rId2">
            <a:alphaModFix/>
          </a:blip>
          <a:stretch>
            <a:fillRect/>
          </a:stretch>
        </p:blipFill>
        <p:spPr>
          <a:xfrm>
            <a:off x="609567" y="6477285"/>
            <a:ext cx="879141" cy="153817"/>
          </a:xfrm>
          <a:prstGeom prst="rect">
            <a:avLst/>
          </a:prstGeom>
          <a:noFill/>
          <a:ln>
            <a:noFill/>
          </a:ln>
        </p:spPr>
      </p:pic>
    </p:spTree>
    <p:extLst>
      <p:ext uri="{BB962C8B-B14F-4D97-AF65-F5344CB8AC3E}">
        <p14:creationId xmlns:p14="http://schemas.microsoft.com/office/powerpoint/2010/main" val="375612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139501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420153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49202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CE4B4-6DED-4E65-BF28-A8C7C6366350}"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617006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CE4B4-6DED-4E65-BF28-A8C7C6366350}"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94444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CE4B4-6DED-4E65-BF28-A8C7C6366350}"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4829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9935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76860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CE4B4-6DED-4E65-BF28-A8C7C6366350}" type="datetimeFigureOut">
              <a:rPr lang="en-US" smtClean="0"/>
              <a:t>3/29/2022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6579C-D966-401B-8DAA-FBD4B2D2684F}" type="slidenum">
              <a:rPr lang="en-US" smtClean="0"/>
              <a:t>‹#›</a:t>
            </a:fld>
            <a:endParaRPr lang="en-US"/>
          </a:p>
        </p:txBody>
      </p:sp>
      <p:sp>
        <p:nvSpPr>
          <p:cNvPr id="7" name="Rectangle 6"/>
          <p:cNvSpPr/>
          <p:nvPr userDrawn="1"/>
        </p:nvSpPr>
        <p:spPr>
          <a:xfrm>
            <a:off x="0" y="0"/>
            <a:ext cx="1219200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804649" y="296492"/>
            <a:ext cx="2074314" cy="610897"/>
          </a:xfrm>
          <a:prstGeom prst="rect">
            <a:avLst/>
          </a:prstGeom>
        </p:spPr>
      </p:pic>
    </p:spTree>
    <p:extLst>
      <p:ext uri="{BB962C8B-B14F-4D97-AF65-F5344CB8AC3E}">
        <p14:creationId xmlns:p14="http://schemas.microsoft.com/office/powerpoint/2010/main" val="902620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linkedin.com/in/mustafaali96/" TargetMode="External"/><Relationship Id="rId10" Type="http://schemas.openxmlformats.org/officeDocument/2006/relationships/image" Target="../media/image12.gif"/><Relationship Id="rId4" Type="http://schemas.openxmlformats.org/officeDocument/2006/relationships/hyperlink" Target="mailto:engr.mustafa.ali.mir@gmail.com" TargetMode="External"/><Relationship Id="rId9" Type="http://schemas.openxmlformats.org/officeDocument/2006/relationships/image" Target="../media/image11.gif"/></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mustafaali96/" TargetMode="External"/><Relationship Id="rId7" Type="http://schemas.openxmlformats.org/officeDocument/2006/relationships/image" Target="../media/image9.png"/><Relationship Id="rId2" Type="http://schemas.openxmlformats.org/officeDocument/2006/relationships/hyperlink" Target="mailto:engr.mustafa.ali.mir@gmail.com" TargetMode="Externa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mustafa-ali-mir.herokuapp.com/" TargetMode="External"/><Relationship Id="rId4" Type="http://schemas.openxmlformats.org/officeDocument/2006/relationships/hyperlink" Target="https://facebook.com/MustafaAliMir9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a:stretch>
        </a:blipFill>
        <a:effectLst/>
      </p:bgPr>
    </p:bg>
    <p:spTree>
      <p:nvGrpSpPr>
        <p:cNvPr id="1" name="Shape 243"/>
        <p:cNvGrpSpPr/>
        <p:nvPr/>
      </p:nvGrpSpPr>
      <p:grpSpPr>
        <a:xfrm>
          <a:off x="0" y="0"/>
          <a:ext cx="0" cy="0"/>
          <a:chOff x="0" y="0"/>
          <a:chExt cx="0" cy="0"/>
        </a:xfrm>
      </p:grpSpPr>
      <p:sp>
        <p:nvSpPr>
          <p:cNvPr id="244" name="Google Shape;244;p1"/>
          <p:cNvSpPr txBox="1">
            <a:spLocks noGrp="1"/>
          </p:cNvSpPr>
          <p:nvPr>
            <p:ph type="ctrTitle"/>
          </p:nvPr>
        </p:nvSpPr>
        <p:spPr>
          <a:xfrm>
            <a:off x="6347791" y="2783635"/>
            <a:ext cx="5744125" cy="590891"/>
          </a:xfrm>
          <a:prstGeom prst="rect">
            <a:avLst/>
          </a:prstGeom>
          <a:noFill/>
          <a:ln>
            <a:noFill/>
          </a:ln>
        </p:spPr>
        <p:txBody>
          <a:bodyPr spcFirstLastPara="1" wrap="square" lIns="91425" tIns="45700" rIns="91425" bIns="45700" anchor="ctr" anchorCtr="0">
            <a:spAutoFit/>
          </a:bodyPr>
          <a:lstStyle/>
          <a:p>
            <a:pPr>
              <a:buClr>
                <a:schemeClr val="dk1"/>
              </a:buClr>
              <a:buSzPts val="1100"/>
            </a:pPr>
            <a:r>
              <a:rPr lang="en-US" sz="3500" dirty="0">
                <a:solidFill>
                  <a:schemeClr val="bg1"/>
                </a:solidFill>
                <a:latin typeface="Google Sans Medium"/>
                <a:ea typeface="Google Sans Medium"/>
                <a:cs typeface="Google Sans Medium"/>
                <a:sym typeface="Google Sans Medium"/>
              </a:rPr>
              <a:t>Intro To Artificial Intelligence</a:t>
            </a:r>
            <a:endParaRPr lang="en-US" sz="3500" b="1" dirty="0">
              <a:solidFill>
                <a:schemeClr val="bg1"/>
              </a:solidFill>
              <a:latin typeface="Google Sans"/>
              <a:ea typeface="Google Sans"/>
              <a:cs typeface="Google Sans"/>
              <a:sym typeface="Google Sans"/>
            </a:endParaRPr>
          </a:p>
        </p:txBody>
      </p:sp>
      <p:sp>
        <p:nvSpPr>
          <p:cNvPr id="245" name="Google Shape;245;p1"/>
          <p:cNvSpPr txBox="1"/>
          <p:nvPr/>
        </p:nvSpPr>
        <p:spPr>
          <a:xfrm>
            <a:off x="7710301" y="3483475"/>
            <a:ext cx="3631200" cy="3417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lt1"/>
              </a:buClr>
              <a:buSzPts val="1800"/>
              <a:buFont typeface="Quattrocento Sans"/>
              <a:buNone/>
            </a:pPr>
            <a:r>
              <a:rPr lang="en-US" sz="1800" b="0" i="0" u="none" strike="noStrike" cap="none" dirty="0">
                <a:solidFill>
                  <a:schemeClr val="lt1"/>
                </a:solidFill>
                <a:latin typeface="Quattrocento Sans"/>
                <a:ea typeface="Quattrocento Sans"/>
                <a:cs typeface="Quattrocento Sans"/>
                <a:sym typeface="Quattrocento Sans"/>
              </a:rPr>
              <a:t>Mustafa Ali– Data Engineer</a:t>
            </a:r>
            <a:endParaRPr sz="1400" b="0" i="0" u="none" strike="noStrike" cap="none" dirty="0">
              <a:solidFill>
                <a:srgbClr val="000000"/>
              </a:solidFill>
              <a:latin typeface="Arial"/>
              <a:ea typeface="Arial"/>
              <a:cs typeface="Arial"/>
              <a:sym typeface="Arial"/>
            </a:endParaRPr>
          </a:p>
        </p:txBody>
      </p:sp>
      <p:grpSp>
        <p:nvGrpSpPr>
          <p:cNvPr id="5" name="Google Shape;4537;p468">
            <a:extLst>
              <a:ext uri="{FF2B5EF4-FFF2-40B4-BE49-F238E27FC236}">
                <a16:creationId xmlns:a16="http://schemas.microsoft.com/office/drawing/2014/main" id="{30FA2717-D1BD-4B72-82DD-78EB9EC00401}"/>
              </a:ext>
            </a:extLst>
          </p:cNvPr>
          <p:cNvGrpSpPr/>
          <p:nvPr/>
        </p:nvGrpSpPr>
        <p:grpSpPr>
          <a:xfrm>
            <a:off x="9104243" y="6352136"/>
            <a:ext cx="1538768" cy="505864"/>
            <a:chOff x="1325450" y="2304375"/>
            <a:chExt cx="1956061" cy="643048"/>
          </a:xfrm>
        </p:grpSpPr>
        <p:grpSp>
          <p:nvGrpSpPr>
            <p:cNvPr id="6" name="Google Shape;4538;p468">
              <a:extLst>
                <a:ext uri="{FF2B5EF4-FFF2-40B4-BE49-F238E27FC236}">
                  <a16:creationId xmlns:a16="http://schemas.microsoft.com/office/drawing/2014/main" id="{C0FFE9E7-05C3-4205-9026-42A6807FD5E0}"/>
                </a:ext>
              </a:extLst>
            </p:cNvPr>
            <p:cNvGrpSpPr/>
            <p:nvPr/>
          </p:nvGrpSpPr>
          <p:grpSpPr>
            <a:xfrm>
              <a:off x="1532144" y="2517656"/>
              <a:ext cx="1543000" cy="273170"/>
              <a:chOff x="1532144" y="2517656"/>
              <a:chExt cx="1543000" cy="273170"/>
            </a:xfrm>
          </p:grpSpPr>
          <p:sp>
            <p:nvSpPr>
              <p:cNvPr id="8" name="Google Shape;4539;p468">
                <a:extLst>
                  <a:ext uri="{FF2B5EF4-FFF2-40B4-BE49-F238E27FC236}">
                    <a16:creationId xmlns:a16="http://schemas.microsoft.com/office/drawing/2014/main" id="{09ED6754-C3E4-489D-B32C-E856E3339E17}"/>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dirty="0"/>
              </a:p>
            </p:txBody>
          </p:sp>
          <p:grpSp>
            <p:nvGrpSpPr>
              <p:cNvPr id="9" name="Google Shape;4540;p468">
                <a:extLst>
                  <a:ext uri="{FF2B5EF4-FFF2-40B4-BE49-F238E27FC236}">
                    <a16:creationId xmlns:a16="http://schemas.microsoft.com/office/drawing/2014/main" id="{1C146C29-0B80-4A2D-88C3-6408A33F87A0}"/>
                  </a:ext>
                </a:extLst>
              </p:cNvPr>
              <p:cNvGrpSpPr/>
              <p:nvPr/>
            </p:nvGrpSpPr>
            <p:grpSpPr>
              <a:xfrm>
                <a:off x="2430468" y="2536041"/>
                <a:ext cx="644676" cy="193720"/>
                <a:chOff x="2430468" y="2536041"/>
                <a:chExt cx="644676" cy="193720"/>
              </a:xfrm>
            </p:grpSpPr>
            <p:sp>
              <p:nvSpPr>
                <p:cNvPr id="10" name="Google Shape;4541;p468">
                  <a:extLst>
                    <a:ext uri="{FF2B5EF4-FFF2-40B4-BE49-F238E27FC236}">
                      <a16:creationId xmlns:a16="http://schemas.microsoft.com/office/drawing/2014/main" id="{EC61657E-D7E4-43EA-B458-AB4FA113ECD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1" name="Google Shape;4542;p468">
                  <a:extLst>
                    <a:ext uri="{FF2B5EF4-FFF2-40B4-BE49-F238E27FC236}">
                      <a16:creationId xmlns:a16="http://schemas.microsoft.com/office/drawing/2014/main" id="{FB62EE63-4476-4ED0-A75D-0BD6E183E224}"/>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3;p468">
                  <a:extLst>
                    <a:ext uri="{FF2B5EF4-FFF2-40B4-BE49-F238E27FC236}">
                      <a16:creationId xmlns:a16="http://schemas.microsoft.com/office/drawing/2014/main" id="{06F5BAEB-500A-4117-9E46-E4DBF4B0027D}"/>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4;p468">
                  <a:extLst>
                    <a:ext uri="{FF2B5EF4-FFF2-40B4-BE49-F238E27FC236}">
                      <a16:creationId xmlns:a16="http://schemas.microsoft.com/office/drawing/2014/main" id="{E711F054-CEE5-4782-8FA1-07AF2113A8F3}"/>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5;p468">
                  <a:extLst>
                    <a:ext uri="{FF2B5EF4-FFF2-40B4-BE49-F238E27FC236}">
                      <a16:creationId xmlns:a16="http://schemas.microsoft.com/office/drawing/2014/main" id="{4D21BD06-8849-4489-B929-A1CB912EAD7C}"/>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7" name="Google Shape;4546;p468">
              <a:extLst>
                <a:ext uri="{FF2B5EF4-FFF2-40B4-BE49-F238E27FC236}">
                  <a16:creationId xmlns:a16="http://schemas.microsoft.com/office/drawing/2014/main" id="{14582F73-020C-41DB-AD9F-7AC463498932}"/>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15" name="Picture 14">
            <a:extLst>
              <a:ext uri="{FF2B5EF4-FFF2-40B4-BE49-F238E27FC236}">
                <a16:creationId xmlns:a16="http://schemas.microsoft.com/office/drawing/2014/main" id="{03CA936A-F980-4C37-9E13-CD9E56B206D7}"/>
              </a:ext>
            </a:extLst>
          </p:cNvPr>
          <p:cNvPicPr>
            <a:picLocks noChangeAspect="1"/>
          </p:cNvPicPr>
          <p:nvPr/>
        </p:nvPicPr>
        <p:blipFill>
          <a:blip r:embed="rId4"/>
          <a:stretch>
            <a:fillRect/>
          </a:stretch>
        </p:blipFill>
        <p:spPr>
          <a:xfrm>
            <a:off x="7937917" y="6449539"/>
            <a:ext cx="1140541" cy="3110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p:nvPr/>
        </p:nvSpPr>
        <p:spPr>
          <a:xfrm rot="10800000" flipH="1">
            <a:off x="614200" y="5651732"/>
            <a:ext cx="10963600" cy="579600"/>
          </a:xfrm>
          <a:prstGeom prst="round2SameRect">
            <a:avLst>
              <a:gd name="adj1" fmla="val 16667"/>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359" name="Google Shape;359;p57"/>
          <p:cNvSpPr/>
          <p:nvPr/>
        </p:nvSpPr>
        <p:spPr>
          <a:xfrm>
            <a:off x="9841605"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360" name="Google Shape;360;p57"/>
          <p:cNvSpPr/>
          <p:nvPr/>
        </p:nvSpPr>
        <p:spPr>
          <a:xfrm>
            <a:off x="9822155"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61" name="Google Shape;361;p57"/>
          <p:cNvSpPr txBox="1"/>
          <p:nvPr/>
        </p:nvSpPr>
        <p:spPr>
          <a:xfrm>
            <a:off x="9967955" y="2102245"/>
            <a:ext cx="1468800" cy="243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Public Sector</a:t>
            </a:r>
            <a:endParaRPr sz="1467">
              <a:solidFill>
                <a:schemeClr val="accent4"/>
              </a:solidFill>
              <a:latin typeface="Google Sans Medium"/>
              <a:ea typeface="Google Sans Medium"/>
              <a:cs typeface="Google Sans Medium"/>
              <a:sym typeface="Google Sans Medium"/>
            </a:endParaRPr>
          </a:p>
        </p:txBody>
      </p:sp>
      <p:sp>
        <p:nvSpPr>
          <p:cNvPr id="362" name="Google Shape;362;p57"/>
          <p:cNvSpPr txBox="1"/>
          <p:nvPr/>
        </p:nvSpPr>
        <p:spPr>
          <a:xfrm>
            <a:off x="9967955"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Public Health Platform</a:t>
            </a:r>
            <a:endParaRPr sz="1333">
              <a:solidFill>
                <a:srgbClr val="202124"/>
              </a:solidFill>
              <a:latin typeface="Google Sans"/>
              <a:ea typeface="Google Sans"/>
              <a:cs typeface="Google Sans"/>
              <a:sym typeface="Google Sans"/>
            </a:endParaRPr>
          </a:p>
        </p:txBody>
      </p:sp>
      <p:sp>
        <p:nvSpPr>
          <p:cNvPr id="363" name="Google Shape;363;p57"/>
          <p:cNvSpPr txBox="1"/>
          <p:nvPr/>
        </p:nvSpPr>
        <p:spPr>
          <a:xfrm>
            <a:off x="9967955"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Transit Reopening</a:t>
            </a:r>
            <a:endParaRPr sz="1333">
              <a:solidFill>
                <a:srgbClr val="202124"/>
              </a:solidFill>
              <a:latin typeface="Google Sans"/>
              <a:ea typeface="Google Sans"/>
              <a:cs typeface="Google Sans"/>
              <a:sym typeface="Google Sans"/>
            </a:endParaRPr>
          </a:p>
        </p:txBody>
      </p:sp>
      <p:sp>
        <p:nvSpPr>
          <p:cNvPr id="364" name="Google Shape;364;p57"/>
          <p:cNvSpPr txBox="1"/>
          <p:nvPr/>
        </p:nvSpPr>
        <p:spPr>
          <a:xfrm>
            <a:off x="9967955"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Digital Social Safety Nets</a:t>
            </a:r>
            <a:endParaRPr sz="1333">
              <a:solidFill>
                <a:srgbClr val="202124"/>
              </a:solidFill>
              <a:latin typeface="Google Sans"/>
              <a:ea typeface="Google Sans"/>
              <a:cs typeface="Google Sans"/>
              <a:sym typeface="Google Sans"/>
            </a:endParaRPr>
          </a:p>
        </p:txBody>
      </p:sp>
      <p:sp>
        <p:nvSpPr>
          <p:cNvPr id="365" name="Google Shape;365;p57"/>
          <p:cNvSpPr txBox="1"/>
          <p:nvPr/>
        </p:nvSpPr>
        <p:spPr>
          <a:xfrm>
            <a:off x="9967955"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Virtual Government</a:t>
            </a:r>
            <a:endParaRPr sz="1333">
              <a:solidFill>
                <a:srgbClr val="202124"/>
              </a:solidFill>
              <a:latin typeface="Google Sans"/>
              <a:ea typeface="Google Sans"/>
              <a:cs typeface="Google Sans"/>
              <a:sym typeface="Google Sans"/>
            </a:endParaRPr>
          </a:p>
        </p:txBody>
      </p:sp>
      <p:cxnSp>
        <p:nvCxnSpPr>
          <p:cNvPr id="366" name="Google Shape;366;p57"/>
          <p:cNvCxnSpPr/>
          <p:nvPr/>
        </p:nvCxnSpPr>
        <p:spPr>
          <a:xfrm>
            <a:off x="9967955"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67" name="Google Shape;367;p57"/>
          <p:cNvCxnSpPr/>
          <p:nvPr/>
        </p:nvCxnSpPr>
        <p:spPr>
          <a:xfrm>
            <a:off x="9967955"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68" name="Google Shape;368;p57"/>
          <p:cNvCxnSpPr/>
          <p:nvPr/>
        </p:nvCxnSpPr>
        <p:spPr>
          <a:xfrm>
            <a:off x="9967955"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69" name="Google Shape;369;p57"/>
          <p:cNvSpPr/>
          <p:nvPr/>
        </p:nvSpPr>
        <p:spPr>
          <a:xfrm>
            <a:off x="7999088"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370" name="Google Shape;370;p57"/>
          <p:cNvSpPr/>
          <p:nvPr/>
        </p:nvSpPr>
        <p:spPr>
          <a:xfrm>
            <a:off x="7979636"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71" name="Google Shape;371;p57"/>
          <p:cNvSpPr txBox="1"/>
          <p:nvPr/>
        </p:nvSpPr>
        <p:spPr>
          <a:xfrm>
            <a:off x="8125436" y="2102245"/>
            <a:ext cx="1468800" cy="2432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Industrial &amp; Manufacturing</a:t>
            </a:r>
            <a:endParaRPr sz="1467">
              <a:solidFill>
                <a:schemeClr val="accent1"/>
              </a:solidFill>
              <a:latin typeface="Google Sans Medium"/>
              <a:ea typeface="Google Sans Medium"/>
              <a:cs typeface="Google Sans Medium"/>
              <a:sym typeface="Google Sans Medium"/>
            </a:endParaRPr>
          </a:p>
        </p:txBody>
      </p:sp>
      <p:sp>
        <p:nvSpPr>
          <p:cNvPr id="372" name="Google Shape;372;p57"/>
          <p:cNvSpPr txBox="1"/>
          <p:nvPr/>
        </p:nvSpPr>
        <p:spPr>
          <a:xfrm>
            <a:off x="8125436"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Industrial Adaptive Controls</a:t>
            </a:r>
            <a:endParaRPr sz="1333">
              <a:solidFill>
                <a:srgbClr val="202124"/>
              </a:solidFill>
              <a:latin typeface="Google Sans"/>
              <a:ea typeface="Google Sans"/>
              <a:cs typeface="Google Sans"/>
              <a:sym typeface="Google Sans"/>
            </a:endParaRPr>
          </a:p>
        </p:txBody>
      </p:sp>
      <p:sp>
        <p:nvSpPr>
          <p:cNvPr id="373" name="Google Shape;373;p57"/>
          <p:cNvSpPr txBox="1"/>
          <p:nvPr/>
        </p:nvSpPr>
        <p:spPr>
          <a:xfrm>
            <a:off x="8125436"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Manufacturing Visual Inspection</a:t>
            </a:r>
            <a:endParaRPr sz="1333">
              <a:solidFill>
                <a:srgbClr val="202124"/>
              </a:solidFill>
              <a:latin typeface="Google Sans"/>
              <a:ea typeface="Google Sans"/>
              <a:cs typeface="Google Sans"/>
              <a:sym typeface="Google Sans"/>
            </a:endParaRPr>
          </a:p>
        </p:txBody>
      </p:sp>
      <p:sp>
        <p:nvSpPr>
          <p:cNvPr id="374" name="Google Shape;374;p57"/>
          <p:cNvSpPr txBox="1"/>
          <p:nvPr/>
        </p:nvSpPr>
        <p:spPr>
          <a:xfrm>
            <a:off x="8125436"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Logistics Optimization</a:t>
            </a:r>
            <a:endParaRPr sz="1333">
              <a:solidFill>
                <a:srgbClr val="202124"/>
              </a:solidFill>
              <a:latin typeface="Google Sans"/>
              <a:ea typeface="Google Sans"/>
              <a:cs typeface="Google Sans"/>
              <a:sym typeface="Google Sans"/>
            </a:endParaRPr>
          </a:p>
        </p:txBody>
      </p:sp>
      <p:sp>
        <p:nvSpPr>
          <p:cNvPr id="375" name="Google Shape;375;p57"/>
          <p:cNvSpPr txBox="1"/>
          <p:nvPr/>
        </p:nvSpPr>
        <p:spPr>
          <a:xfrm>
            <a:off x="8125436"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Connected Operations</a:t>
            </a:r>
            <a:endParaRPr sz="1333">
              <a:solidFill>
                <a:srgbClr val="202124"/>
              </a:solidFill>
              <a:latin typeface="Google Sans"/>
              <a:ea typeface="Google Sans"/>
              <a:cs typeface="Google Sans"/>
              <a:sym typeface="Google Sans"/>
            </a:endParaRPr>
          </a:p>
        </p:txBody>
      </p:sp>
      <p:cxnSp>
        <p:nvCxnSpPr>
          <p:cNvPr id="376" name="Google Shape;376;p57"/>
          <p:cNvCxnSpPr/>
          <p:nvPr/>
        </p:nvCxnSpPr>
        <p:spPr>
          <a:xfrm>
            <a:off x="8125436"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77" name="Google Shape;377;p57"/>
          <p:cNvCxnSpPr/>
          <p:nvPr/>
        </p:nvCxnSpPr>
        <p:spPr>
          <a:xfrm>
            <a:off x="8125436"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78" name="Google Shape;378;p57"/>
          <p:cNvCxnSpPr/>
          <p:nvPr/>
        </p:nvCxnSpPr>
        <p:spPr>
          <a:xfrm>
            <a:off x="8125436"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79" name="Google Shape;379;p57"/>
          <p:cNvSpPr/>
          <p:nvPr/>
        </p:nvSpPr>
        <p:spPr>
          <a:xfrm>
            <a:off x="6151705"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380" name="Google Shape;380;p57"/>
          <p:cNvSpPr/>
          <p:nvPr/>
        </p:nvSpPr>
        <p:spPr>
          <a:xfrm>
            <a:off x="6137119"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81" name="Google Shape;381;p57"/>
          <p:cNvSpPr txBox="1"/>
          <p:nvPr/>
        </p:nvSpPr>
        <p:spPr>
          <a:xfrm>
            <a:off x="6282933" y="2102232"/>
            <a:ext cx="1508400" cy="631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Media, Entertainment, &amp; Gaming</a:t>
            </a:r>
            <a:endParaRPr sz="1467">
              <a:solidFill>
                <a:schemeClr val="accent4"/>
              </a:solidFill>
              <a:latin typeface="Google Sans Medium"/>
              <a:ea typeface="Google Sans Medium"/>
              <a:cs typeface="Google Sans Medium"/>
              <a:sym typeface="Google Sans Medium"/>
            </a:endParaRPr>
          </a:p>
        </p:txBody>
      </p:sp>
      <p:sp>
        <p:nvSpPr>
          <p:cNvPr id="382" name="Google Shape;382;p57"/>
          <p:cNvSpPr txBox="1"/>
          <p:nvPr/>
        </p:nvSpPr>
        <p:spPr>
          <a:xfrm>
            <a:off x="6282919"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Hybrid Rendering &amp; Virtual Studio</a:t>
            </a:r>
            <a:endParaRPr sz="1333">
              <a:solidFill>
                <a:srgbClr val="202124"/>
              </a:solidFill>
              <a:latin typeface="Google Sans"/>
              <a:ea typeface="Google Sans"/>
              <a:cs typeface="Google Sans"/>
              <a:sym typeface="Google Sans"/>
            </a:endParaRPr>
          </a:p>
        </p:txBody>
      </p:sp>
      <p:sp>
        <p:nvSpPr>
          <p:cNvPr id="383" name="Google Shape;383;p57"/>
          <p:cNvSpPr txBox="1"/>
          <p:nvPr/>
        </p:nvSpPr>
        <p:spPr>
          <a:xfrm>
            <a:off x="6282919"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Media Asset Management</a:t>
            </a:r>
            <a:endParaRPr sz="1333">
              <a:solidFill>
                <a:srgbClr val="202124"/>
              </a:solidFill>
              <a:latin typeface="Google Sans"/>
              <a:ea typeface="Google Sans"/>
              <a:cs typeface="Google Sans"/>
              <a:sym typeface="Google Sans"/>
            </a:endParaRPr>
          </a:p>
        </p:txBody>
      </p:sp>
      <p:sp>
        <p:nvSpPr>
          <p:cNvPr id="384" name="Google Shape;384;p57"/>
          <p:cNvSpPr txBox="1"/>
          <p:nvPr/>
        </p:nvSpPr>
        <p:spPr>
          <a:xfrm>
            <a:off x="6282919"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Media Distribution</a:t>
            </a:r>
            <a:endParaRPr sz="1333">
              <a:solidFill>
                <a:srgbClr val="202124"/>
              </a:solidFill>
              <a:latin typeface="Google Sans"/>
              <a:ea typeface="Google Sans"/>
              <a:cs typeface="Google Sans"/>
              <a:sym typeface="Google Sans"/>
            </a:endParaRPr>
          </a:p>
        </p:txBody>
      </p:sp>
      <p:sp>
        <p:nvSpPr>
          <p:cNvPr id="385" name="Google Shape;385;p57"/>
          <p:cNvSpPr txBox="1"/>
          <p:nvPr/>
        </p:nvSpPr>
        <p:spPr>
          <a:xfrm>
            <a:off x="6282919"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Game Servers</a:t>
            </a:r>
            <a:endParaRPr sz="1333">
              <a:solidFill>
                <a:srgbClr val="202124"/>
              </a:solidFill>
              <a:latin typeface="Google Sans"/>
              <a:ea typeface="Google Sans"/>
              <a:cs typeface="Google Sans"/>
              <a:sym typeface="Google Sans"/>
            </a:endParaRPr>
          </a:p>
        </p:txBody>
      </p:sp>
      <p:cxnSp>
        <p:nvCxnSpPr>
          <p:cNvPr id="386" name="Google Shape;386;p57"/>
          <p:cNvCxnSpPr/>
          <p:nvPr/>
        </p:nvCxnSpPr>
        <p:spPr>
          <a:xfrm>
            <a:off x="6282919"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87" name="Google Shape;387;p57"/>
          <p:cNvCxnSpPr/>
          <p:nvPr/>
        </p:nvCxnSpPr>
        <p:spPr>
          <a:xfrm>
            <a:off x="6282919"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88" name="Google Shape;388;p57"/>
          <p:cNvCxnSpPr/>
          <p:nvPr/>
        </p:nvCxnSpPr>
        <p:spPr>
          <a:xfrm>
            <a:off x="6282919"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89" name="Google Shape;389;p57"/>
          <p:cNvSpPr/>
          <p:nvPr/>
        </p:nvSpPr>
        <p:spPr>
          <a:xfrm>
            <a:off x="4309188"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390" name="Google Shape;390;p57"/>
          <p:cNvSpPr/>
          <p:nvPr/>
        </p:nvSpPr>
        <p:spPr>
          <a:xfrm>
            <a:off x="4294601"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91" name="Google Shape;391;p57"/>
          <p:cNvSpPr txBox="1"/>
          <p:nvPr/>
        </p:nvSpPr>
        <p:spPr>
          <a:xfrm>
            <a:off x="4440400" y="2102223"/>
            <a:ext cx="1468800" cy="4184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Financial Services</a:t>
            </a:r>
            <a:endParaRPr sz="1467">
              <a:solidFill>
                <a:schemeClr val="accent1"/>
              </a:solidFill>
              <a:latin typeface="Google Sans Medium"/>
              <a:ea typeface="Google Sans Medium"/>
              <a:cs typeface="Google Sans Medium"/>
              <a:sym typeface="Google Sans Medium"/>
            </a:endParaRPr>
          </a:p>
        </p:txBody>
      </p:sp>
      <p:sp>
        <p:nvSpPr>
          <p:cNvPr id="392" name="Google Shape;392;p57"/>
          <p:cNvSpPr txBox="1"/>
          <p:nvPr/>
        </p:nvSpPr>
        <p:spPr>
          <a:xfrm>
            <a:off x="4440401"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Anti-Money Laundering (AML)</a:t>
            </a:r>
            <a:endParaRPr sz="1333">
              <a:solidFill>
                <a:srgbClr val="202124"/>
              </a:solidFill>
              <a:latin typeface="Google Sans"/>
              <a:ea typeface="Google Sans"/>
              <a:cs typeface="Google Sans"/>
              <a:sym typeface="Google Sans"/>
            </a:endParaRPr>
          </a:p>
        </p:txBody>
      </p:sp>
      <p:sp>
        <p:nvSpPr>
          <p:cNvPr id="393" name="Google Shape;393;p57"/>
          <p:cNvSpPr txBox="1"/>
          <p:nvPr/>
        </p:nvSpPr>
        <p:spPr>
          <a:xfrm>
            <a:off x="4440401"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Know Your Customer (KYC)</a:t>
            </a:r>
            <a:endParaRPr sz="1333">
              <a:solidFill>
                <a:srgbClr val="202124"/>
              </a:solidFill>
              <a:latin typeface="Google Sans"/>
              <a:ea typeface="Google Sans"/>
              <a:cs typeface="Google Sans"/>
              <a:sym typeface="Google Sans"/>
            </a:endParaRPr>
          </a:p>
        </p:txBody>
      </p:sp>
      <p:sp>
        <p:nvSpPr>
          <p:cNvPr id="394" name="Google Shape;394;p57"/>
          <p:cNvSpPr txBox="1"/>
          <p:nvPr/>
        </p:nvSpPr>
        <p:spPr>
          <a:xfrm>
            <a:off x="4440401"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Lending Doc Processing</a:t>
            </a:r>
            <a:endParaRPr sz="1333">
              <a:solidFill>
                <a:srgbClr val="202124"/>
              </a:solidFill>
              <a:latin typeface="Google Sans"/>
              <a:ea typeface="Google Sans"/>
              <a:cs typeface="Google Sans"/>
              <a:sym typeface="Google Sans"/>
            </a:endParaRPr>
          </a:p>
        </p:txBody>
      </p:sp>
      <p:sp>
        <p:nvSpPr>
          <p:cNvPr id="395" name="Google Shape;395;p57"/>
          <p:cNvSpPr txBox="1"/>
          <p:nvPr/>
        </p:nvSpPr>
        <p:spPr>
          <a:xfrm>
            <a:off x="4440401"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Risk Analytics</a:t>
            </a:r>
            <a:endParaRPr sz="1333">
              <a:solidFill>
                <a:srgbClr val="202124"/>
              </a:solidFill>
              <a:latin typeface="Google Sans"/>
              <a:ea typeface="Google Sans"/>
              <a:cs typeface="Google Sans"/>
              <a:sym typeface="Google Sans"/>
            </a:endParaRPr>
          </a:p>
        </p:txBody>
      </p:sp>
      <p:cxnSp>
        <p:nvCxnSpPr>
          <p:cNvPr id="396" name="Google Shape;396;p57"/>
          <p:cNvCxnSpPr/>
          <p:nvPr/>
        </p:nvCxnSpPr>
        <p:spPr>
          <a:xfrm>
            <a:off x="4440401"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97" name="Google Shape;397;p57"/>
          <p:cNvCxnSpPr/>
          <p:nvPr/>
        </p:nvCxnSpPr>
        <p:spPr>
          <a:xfrm>
            <a:off x="4440401"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98" name="Google Shape;398;p57"/>
          <p:cNvCxnSpPr/>
          <p:nvPr/>
        </p:nvCxnSpPr>
        <p:spPr>
          <a:xfrm>
            <a:off x="4440401"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99" name="Google Shape;399;p57"/>
          <p:cNvSpPr/>
          <p:nvPr/>
        </p:nvSpPr>
        <p:spPr>
          <a:xfrm>
            <a:off x="2461811"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400" name="Google Shape;400;p57"/>
          <p:cNvSpPr/>
          <p:nvPr/>
        </p:nvSpPr>
        <p:spPr>
          <a:xfrm>
            <a:off x="2452084"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401" name="Google Shape;401;p57"/>
          <p:cNvSpPr txBox="1"/>
          <p:nvPr/>
        </p:nvSpPr>
        <p:spPr>
          <a:xfrm>
            <a:off x="2597884" y="2102245"/>
            <a:ext cx="1468800" cy="243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Healthcare</a:t>
            </a:r>
            <a:endParaRPr sz="1467">
              <a:solidFill>
                <a:schemeClr val="accent4"/>
              </a:solidFill>
              <a:latin typeface="Google Sans Medium"/>
              <a:ea typeface="Google Sans Medium"/>
              <a:cs typeface="Google Sans Medium"/>
              <a:sym typeface="Google Sans Medium"/>
            </a:endParaRPr>
          </a:p>
        </p:txBody>
      </p:sp>
      <p:sp>
        <p:nvSpPr>
          <p:cNvPr id="402" name="Google Shape;402;p57"/>
          <p:cNvSpPr txBox="1"/>
          <p:nvPr/>
        </p:nvSpPr>
        <p:spPr>
          <a:xfrm>
            <a:off x="2597884"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Telehealth /</a:t>
            </a:r>
            <a:endParaRPr sz="1333">
              <a:solidFill>
                <a:srgbClr val="202124"/>
              </a:solidFill>
              <a:latin typeface="Google Sans"/>
              <a:ea typeface="Google Sans"/>
              <a:cs typeface="Google Sans"/>
              <a:sym typeface="Google Sans"/>
            </a:endParaRPr>
          </a:p>
          <a:p>
            <a:pPr>
              <a:lnSpc>
                <a:spcPct val="115000"/>
              </a:lnSpc>
            </a:pPr>
            <a:r>
              <a:rPr lang="en" sz="1333">
                <a:solidFill>
                  <a:srgbClr val="202124"/>
                </a:solidFill>
                <a:latin typeface="Google Sans"/>
                <a:ea typeface="Google Sans"/>
                <a:cs typeface="Google Sans"/>
                <a:sym typeface="Google Sans"/>
              </a:rPr>
              <a:t>Virtual Care </a:t>
            </a:r>
            <a:endParaRPr sz="1333">
              <a:solidFill>
                <a:srgbClr val="202124"/>
              </a:solidFill>
              <a:latin typeface="Google Sans"/>
              <a:ea typeface="Google Sans"/>
              <a:cs typeface="Google Sans"/>
              <a:sym typeface="Google Sans"/>
            </a:endParaRPr>
          </a:p>
        </p:txBody>
      </p:sp>
      <p:sp>
        <p:nvSpPr>
          <p:cNvPr id="403" name="Google Shape;403;p57"/>
          <p:cNvSpPr txBox="1"/>
          <p:nvPr/>
        </p:nvSpPr>
        <p:spPr>
          <a:xfrm>
            <a:off x="2597884"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Interoperability Accelerator</a:t>
            </a:r>
            <a:endParaRPr sz="1333">
              <a:solidFill>
                <a:srgbClr val="202124"/>
              </a:solidFill>
              <a:latin typeface="Google Sans"/>
              <a:ea typeface="Google Sans"/>
              <a:cs typeface="Google Sans"/>
              <a:sym typeface="Google Sans"/>
            </a:endParaRPr>
          </a:p>
        </p:txBody>
      </p:sp>
      <p:sp>
        <p:nvSpPr>
          <p:cNvPr id="404" name="Google Shape;404;p57"/>
          <p:cNvSpPr txBox="1"/>
          <p:nvPr/>
        </p:nvSpPr>
        <p:spPr>
          <a:xfrm>
            <a:off x="2597884"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Hospital Impact Forecasting</a:t>
            </a:r>
            <a:endParaRPr sz="1333">
              <a:solidFill>
                <a:srgbClr val="202124"/>
              </a:solidFill>
              <a:latin typeface="Google Sans"/>
              <a:ea typeface="Google Sans"/>
              <a:cs typeface="Google Sans"/>
              <a:sym typeface="Google Sans"/>
            </a:endParaRPr>
          </a:p>
        </p:txBody>
      </p:sp>
      <p:sp>
        <p:nvSpPr>
          <p:cNvPr id="405" name="Google Shape;405;p57"/>
          <p:cNvSpPr txBox="1"/>
          <p:nvPr/>
        </p:nvSpPr>
        <p:spPr>
          <a:xfrm>
            <a:off x="2597884"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Biomedical Data Analytics</a:t>
            </a:r>
            <a:endParaRPr sz="1333">
              <a:solidFill>
                <a:srgbClr val="202124"/>
              </a:solidFill>
              <a:latin typeface="Google Sans"/>
              <a:ea typeface="Google Sans"/>
              <a:cs typeface="Google Sans"/>
              <a:sym typeface="Google Sans"/>
            </a:endParaRPr>
          </a:p>
        </p:txBody>
      </p:sp>
      <p:cxnSp>
        <p:nvCxnSpPr>
          <p:cNvPr id="406" name="Google Shape;406;p57"/>
          <p:cNvCxnSpPr/>
          <p:nvPr/>
        </p:nvCxnSpPr>
        <p:spPr>
          <a:xfrm>
            <a:off x="2597884"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07" name="Google Shape;407;p57"/>
          <p:cNvCxnSpPr/>
          <p:nvPr/>
        </p:nvCxnSpPr>
        <p:spPr>
          <a:xfrm>
            <a:off x="2597884"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08" name="Google Shape;408;p57"/>
          <p:cNvCxnSpPr/>
          <p:nvPr/>
        </p:nvCxnSpPr>
        <p:spPr>
          <a:xfrm>
            <a:off x="2597884"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409" name="Google Shape;409;p57"/>
          <p:cNvSpPr/>
          <p:nvPr/>
        </p:nvSpPr>
        <p:spPr>
          <a:xfrm>
            <a:off x="619295"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410" name="Google Shape;410;p57"/>
          <p:cNvSpPr txBox="1">
            <a:spLocks noGrp="1"/>
          </p:cNvSpPr>
          <p:nvPr>
            <p:ph type="title"/>
          </p:nvPr>
        </p:nvSpPr>
        <p:spPr>
          <a:xfrm>
            <a:off x="609567" y="613667"/>
            <a:ext cx="7746362" cy="495200"/>
          </a:xfrm>
          <a:prstGeom prst="rect">
            <a:avLst/>
          </a:prstGeom>
        </p:spPr>
        <p:txBody>
          <a:bodyPr spcFirstLastPara="1" vert="horz" wrap="square" lIns="0" tIns="0" rIns="121900" bIns="0" rtlCol="0" anchor="t" anchorCtr="0">
            <a:noAutofit/>
          </a:bodyPr>
          <a:lstStyle/>
          <a:p>
            <a:r>
              <a:rPr lang="en" sz="3200" b="1" dirty="0"/>
              <a:t>There are AI opportunities in every industry</a:t>
            </a:r>
            <a:endParaRPr sz="3200" b="1" dirty="0"/>
          </a:p>
        </p:txBody>
      </p:sp>
      <p:sp>
        <p:nvSpPr>
          <p:cNvPr id="411" name="Google Shape;411;p57"/>
          <p:cNvSpPr/>
          <p:nvPr/>
        </p:nvSpPr>
        <p:spPr>
          <a:xfrm>
            <a:off x="609567"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412" name="Google Shape;412;p57"/>
          <p:cNvSpPr txBox="1"/>
          <p:nvPr/>
        </p:nvSpPr>
        <p:spPr>
          <a:xfrm>
            <a:off x="755367" y="2102245"/>
            <a:ext cx="1468800" cy="2432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Retail</a:t>
            </a:r>
            <a:endParaRPr sz="1467">
              <a:solidFill>
                <a:schemeClr val="accent1"/>
              </a:solidFill>
              <a:latin typeface="Google Sans Medium"/>
              <a:ea typeface="Google Sans Medium"/>
              <a:cs typeface="Google Sans Medium"/>
              <a:sym typeface="Google Sans Medium"/>
            </a:endParaRPr>
          </a:p>
        </p:txBody>
      </p:sp>
      <p:sp>
        <p:nvSpPr>
          <p:cNvPr id="413" name="Google Shape;413;p57"/>
          <p:cNvSpPr txBox="1"/>
          <p:nvPr/>
        </p:nvSpPr>
        <p:spPr>
          <a:xfrm>
            <a:off x="755367"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Demand Forecasting</a:t>
            </a:r>
            <a:endParaRPr sz="1333">
              <a:solidFill>
                <a:srgbClr val="202124"/>
              </a:solidFill>
              <a:latin typeface="Google Sans"/>
              <a:ea typeface="Google Sans"/>
              <a:cs typeface="Google Sans"/>
              <a:sym typeface="Google Sans"/>
            </a:endParaRPr>
          </a:p>
        </p:txBody>
      </p:sp>
      <p:sp>
        <p:nvSpPr>
          <p:cNvPr id="414" name="Google Shape;414;p57"/>
          <p:cNvSpPr txBox="1"/>
          <p:nvPr/>
        </p:nvSpPr>
        <p:spPr>
          <a:xfrm>
            <a:off x="755367"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Retail Search</a:t>
            </a:r>
            <a:endParaRPr sz="1333">
              <a:solidFill>
                <a:srgbClr val="202124"/>
              </a:solidFill>
              <a:latin typeface="Google Sans"/>
              <a:ea typeface="Google Sans"/>
              <a:cs typeface="Google Sans"/>
              <a:sym typeface="Google Sans"/>
            </a:endParaRPr>
          </a:p>
        </p:txBody>
      </p:sp>
      <p:sp>
        <p:nvSpPr>
          <p:cNvPr id="415" name="Google Shape;415;p57"/>
          <p:cNvSpPr txBox="1"/>
          <p:nvPr/>
        </p:nvSpPr>
        <p:spPr>
          <a:xfrm>
            <a:off x="755367"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Recommendations </a:t>
            </a:r>
            <a:endParaRPr sz="1333">
              <a:solidFill>
                <a:srgbClr val="202124"/>
              </a:solidFill>
              <a:latin typeface="Google Sans"/>
              <a:ea typeface="Google Sans"/>
              <a:cs typeface="Google Sans"/>
              <a:sym typeface="Google Sans"/>
            </a:endParaRPr>
          </a:p>
        </p:txBody>
      </p:sp>
      <p:sp>
        <p:nvSpPr>
          <p:cNvPr id="416" name="Google Shape;416;p57"/>
          <p:cNvSpPr txBox="1"/>
          <p:nvPr/>
        </p:nvSpPr>
        <p:spPr>
          <a:xfrm>
            <a:off x="755367"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Inventory Optimization</a:t>
            </a:r>
            <a:endParaRPr sz="1333">
              <a:solidFill>
                <a:srgbClr val="202124"/>
              </a:solidFill>
              <a:latin typeface="Google Sans"/>
              <a:ea typeface="Google Sans"/>
              <a:cs typeface="Google Sans"/>
              <a:sym typeface="Google Sans"/>
            </a:endParaRPr>
          </a:p>
        </p:txBody>
      </p:sp>
      <p:cxnSp>
        <p:nvCxnSpPr>
          <p:cNvPr id="417" name="Google Shape;417;p57"/>
          <p:cNvCxnSpPr/>
          <p:nvPr/>
        </p:nvCxnSpPr>
        <p:spPr>
          <a:xfrm>
            <a:off x="755367"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18" name="Google Shape;418;p57"/>
          <p:cNvCxnSpPr/>
          <p:nvPr/>
        </p:nvCxnSpPr>
        <p:spPr>
          <a:xfrm>
            <a:off x="755367"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19" name="Google Shape;419;p57"/>
          <p:cNvCxnSpPr/>
          <p:nvPr/>
        </p:nvCxnSpPr>
        <p:spPr>
          <a:xfrm>
            <a:off x="755367" y="4838396"/>
            <a:ext cx="1463200" cy="0"/>
          </a:xfrm>
          <a:prstGeom prst="straightConnector1">
            <a:avLst/>
          </a:prstGeom>
          <a:noFill/>
          <a:ln w="9525" cap="flat" cmpd="sng">
            <a:solidFill>
              <a:srgbClr val="E8EAED"/>
            </a:solidFill>
            <a:prstDash val="solid"/>
            <a:round/>
            <a:headEnd type="none" w="med" len="med"/>
            <a:tailEnd type="none" w="med" len="med"/>
          </a:ln>
        </p:spPr>
      </p:cxnSp>
      <p:sp>
        <p:nvSpPr>
          <p:cNvPr id="420" name="Google Shape;420;p57"/>
          <p:cNvSpPr/>
          <p:nvPr/>
        </p:nvSpPr>
        <p:spPr>
          <a:xfrm>
            <a:off x="742098" y="1580723"/>
            <a:ext cx="230665" cy="241268"/>
          </a:xfrm>
          <a:custGeom>
            <a:avLst/>
            <a:gdLst/>
            <a:ahLst/>
            <a:cxnLst/>
            <a:rect l="l" t="t" r="r" b="b"/>
            <a:pathLst>
              <a:path w="1056" h="1102" extrusionOk="0">
                <a:moveTo>
                  <a:pt x="524" y="421"/>
                </a:moveTo>
                <a:lnTo>
                  <a:pt x="629" y="421"/>
                </a:lnTo>
                <a:lnTo>
                  <a:pt x="629" y="263"/>
                </a:lnTo>
                <a:lnTo>
                  <a:pt x="787" y="263"/>
                </a:lnTo>
                <a:lnTo>
                  <a:pt x="787" y="158"/>
                </a:lnTo>
                <a:lnTo>
                  <a:pt x="629" y="158"/>
                </a:lnTo>
                <a:lnTo>
                  <a:pt x="629" y="0"/>
                </a:lnTo>
                <a:lnTo>
                  <a:pt x="524" y="0"/>
                </a:lnTo>
                <a:lnTo>
                  <a:pt x="524" y="158"/>
                </a:lnTo>
                <a:lnTo>
                  <a:pt x="366" y="158"/>
                </a:lnTo>
                <a:lnTo>
                  <a:pt x="366" y="263"/>
                </a:lnTo>
                <a:lnTo>
                  <a:pt x="524" y="263"/>
                </a:lnTo>
                <a:lnTo>
                  <a:pt x="524" y="421"/>
                </a:lnTo>
                <a:close/>
                <a:moveTo>
                  <a:pt x="316" y="892"/>
                </a:moveTo>
                <a:cubicBezTo>
                  <a:pt x="259" y="892"/>
                  <a:pt x="211" y="941"/>
                  <a:pt x="211" y="997"/>
                </a:cubicBezTo>
                <a:cubicBezTo>
                  <a:pt x="211" y="1054"/>
                  <a:pt x="256" y="1101"/>
                  <a:pt x="316" y="1101"/>
                </a:cubicBezTo>
                <a:cubicBezTo>
                  <a:pt x="375" y="1101"/>
                  <a:pt x="420" y="1054"/>
                  <a:pt x="420" y="997"/>
                </a:cubicBezTo>
                <a:cubicBezTo>
                  <a:pt x="420" y="941"/>
                  <a:pt x="372" y="892"/>
                  <a:pt x="316" y="892"/>
                </a:cubicBezTo>
                <a:close/>
                <a:moveTo>
                  <a:pt x="838" y="892"/>
                </a:moveTo>
                <a:cubicBezTo>
                  <a:pt x="781" y="892"/>
                  <a:pt x="733" y="941"/>
                  <a:pt x="733" y="997"/>
                </a:cubicBezTo>
                <a:cubicBezTo>
                  <a:pt x="733" y="1054"/>
                  <a:pt x="778" y="1101"/>
                  <a:pt x="838" y="1101"/>
                </a:cubicBezTo>
                <a:cubicBezTo>
                  <a:pt x="897" y="1101"/>
                  <a:pt x="942" y="1054"/>
                  <a:pt x="942" y="997"/>
                </a:cubicBezTo>
                <a:cubicBezTo>
                  <a:pt x="942" y="941"/>
                  <a:pt x="894" y="892"/>
                  <a:pt x="838" y="892"/>
                </a:cubicBezTo>
                <a:close/>
                <a:moveTo>
                  <a:pt x="324" y="723"/>
                </a:moveTo>
                <a:lnTo>
                  <a:pt x="327" y="717"/>
                </a:lnTo>
                <a:lnTo>
                  <a:pt x="375" y="633"/>
                </a:lnTo>
                <a:lnTo>
                  <a:pt x="762" y="633"/>
                </a:lnTo>
                <a:cubicBezTo>
                  <a:pt x="801" y="633"/>
                  <a:pt x="835" y="610"/>
                  <a:pt x="852" y="579"/>
                </a:cubicBezTo>
                <a:lnTo>
                  <a:pt x="1055" y="212"/>
                </a:lnTo>
                <a:lnTo>
                  <a:pt x="965" y="161"/>
                </a:lnTo>
                <a:lnTo>
                  <a:pt x="965" y="161"/>
                </a:lnTo>
                <a:lnTo>
                  <a:pt x="908" y="266"/>
                </a:lnTo>
                <a:lnTo>
                  <a:pt x="764" y="528"/>
                </a:lnTo>
                <a:lnTo>
                  <a:pt x="395" y="528"/>
                </a:lnTo>
                <a:lnTo>
                  <a:pt x="389" y="514"/>
                </a:lnTo>
                <a:lnTo>
                  <a:pt x="273" y="266"/>
                </a:lnTo>
                <a:lnTo>
                  <a:pt x="222" y="161"/>
                </a:lnTo>
                <a:lnTo>
                  <a:pt x="175" y="57"/>
                </a:lnTo>
                <a:lnTo>
                  <a:pt x="0" y="57"/>
                </a:lnTo>
                <a:lnTo>
                  <a:pt x="0" y="161"/>
                </a:lnTo>
                <a:lnTo>
                  <a:pt x="104" y="161"/>
                </a:lnTo>
                <a:lnTo>
                  <a:pt x="293" y="559"/>
                </a:lnTo>
                <a:lnTo>
                  <a:pt x="222" y="686"/>
                </a:lnTo>
                <a:cubicBezTo>
                  <a:pt x="214" y="700"/>
                  <a:pt x="208" y="717"/>
                  <a:pt x="208" y="737"/>
                </a:cubicBezTo>
                <a:cubicBezTo>
                  <a:pt x="208" y="793"/>
                  <a:pt x="256" y="841"/>
                  <a:pt x="313" y="841"/>
                </a:cubicBezTo>
                <a:lnTo>
                  <a:pt x="939" y="841"/>
                </a:lnTo>
                <a:lnTo>
                  <a:pt x="939" y="737"/>
                </a:lnTo>
                <a:lnTo>
                  <a:pt x="335" y="737"/>
                </a:lnTo>
                <a:cubicBezTo>
                  <a:pt x="330" y="734"/>
                  <a:pt x="324" y="728"/>
                  <a:pt x="324" y="723"/>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1" name="Google Shape;421;p57"/>
          <p:cNvSpPr/>
          <p:nvPr/>
        </p:nvSpPr>
        <p:spPr>
          <a:xfrm>
            <a:off x="2598334" y="1594867"/>
            <a:ext cx="212967" cy="213000"/>
          </a:xfrm>
          <a:custGeom>
            <a:avLst/>
            <a:gdLst/>
            <a:ahLst/>
            <a:cxnLst/>
            <a:rect l="l" t="t" r="r" b="b"/>
            <a:pathLst>
              <a:path w="898" h="898" extrusionOk="0">
                <a:moveTo>
                  <a:pt x="798" y="0"/>
                </a:moveTo>
                <a:cubicBezTo>
                  <a:pt x="852" y="0"/>
                  <a:pt x="897" y="45"/>
                  <a:pt x="897" y="98"/>
                </a:cubicBezTo>
                <a:lnTo>
                  <a:pt x="897" y="798"/>
                </a:lnTo>
                <a:cubicBezTo>
                  <a:pt x="897" y="852"/>
                  <a:pt x="852" y="897"/>
                  <a:pt x="798" y="897"/>
                </a:cubicBezTo>
                <a:lnTo>
                  <a:pt x="98" y="897"/>
                </a:lnTo>
                <a:cubicBezTo>
                  <a:pt x="45" y="897"/>
                  <a:pt x="0" y="852"/>
                  <a:pt x="0" y="798"/>
                </a:cubicBezTo>
                <a:lnTo>
                  <a:pt x="0" y="98"/>
                </a:lnTo>
                <a:cubicBezTo>
                  <a:pt x="0" y="45"/>
                  <a:pt x="45" y="0"/>
                  <a:pt x="98" y="0"/>
                </a:cubicBezTo>
                <a:lnTo>
                  <a:pt x="798" y="0"/>
                </a:lnTo>
                <a:close/>
                <a:moveTo>
                  <a:pt x="748" y="550"/>
                </a:moveTo>
                <a:lnTo>
                  <a:pt x="748" y="350"/>
                </a:lnTo>
                <a:lnTo>
                  <a:pt x="547" y="350"/>
                </a:lnTo>
                <a:lnTo>
                  <a:pt x="547" y="149"/>
                </a:lnTo>
                <a:lnTo>
                  <a:pt x="347" y="149"/>
                </a:lnTo>
                <a:lnTo>
                  <a:pt x="347" y="350"/>
                </a:lnTo>
                <a:lnTo>
                  <a:pt x="146" y="350"/>
                </a:lnTo>
                <a:lnTo>
                  <a:pt x="146" y="550"/>
                </a:lnTo>
                <a:lnTo>
                  <a:pt x="347" y="550"/>
                </a:lnTo>
                <a:lnTo>
                  <a:pt x="347" y="750"/>
                </a:lnTo>
                <a:lnTo>
                  <a:pt x="547" y="750"/>
                </a:lnTo>
                <a:lnTo>
                  <a:pt x="547" y="550"/>
                </a:lnTo>
                <a:lnTo>
                  <a:pt x="748" y="550"/>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2" name="Google Shape;422;p57"/>
          <p:cNvSpPr/>
          <p:nvPr/>
        </p:nvSpPr>
        <p:spPr>
          <a:xfrm>
            <a:off x="4481993" y="1579452"/>
            <a:ext cx="140393" cy="243841"/>
          </a:xfrm>
          <a:custGeom>
            <a:avLst/>
            <a:gdLst/>
            <a:ahLst/>
            <a:cxnLst/>
            <a:rect l="l" t="t" r="r" b="b"/>
            <a:pathLst>
              <a:path w="574" h="1012" extrusionOk="0">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3" name="Google Shape;423;p57"/>
          <p:cNvSpPr/>
          <p:nvPr/>
        </p:nvSpPr>
        <p:spPr>
          <a:xfrm>
            <a:off x="6264589" y="1594372"/>
            <a:ext cx="260232" cy="214000"/>
          </a:xfrm>
          <a:custGeom>
            <a:avLst/>
            <a:gdLst/>
            <a:ahLst/>
            <a:cxnLst/>
            <a:rect l="l" t="t" r="r" b="b"/>
            <a:pathLst>
              <a:path w="2201" h="1815" extrusionOk="0">
                <a:moveTo>
                  <a:pt x="2000" y="1406"/>
                </a:moveTo>
                <a:lnTo>
                  <a:pt x="201" y="1406"/>
                </a:lnTo>
                <a:lnTo>
                  <a:pt x="201" y="201"/>
                </a:lnTo>
                <a:lnTo>
                  <a:pt x="2000" y="201"/>
                </a:lnTo>
                <a:lnTo>
                  <a:pt x="2000" y="1406"/>
                </a:lnTo>
                <a:close/>
                <a:moveTo>
                  <a:pt x="2000" y="0"/>
                </a:moveTo>
                <a:lnTo>
                  <a:pt x="201" y="0"/>
                </a:lnTo>
                <a:cubicBezTo>
                  <a:pt x="90" y="0"/>
                  <a:pt x="0" y="93"/>
                  <a:pt x="0" y="203"/>
                </a:cubicBezTo>
                <a:lnTo>
                  <a:pt x="0" y="1408"/>
                </a:lnTo>
                <a:cubicBezTo>
                  <a:pt x="0" y="1519"/>
                  <a:pt x="90" y="1611"/>
                  <a:pt x="201" y="1611"/>
                </a:cubicBezTo>
                <a:lnTo>
                  <a:pt x="699" y="1611"/>
                </a:lnTo>
                <a:lnTo>
                  <a:pt x="699" y="1814"/>
                </a:lnTo>
                <a:lnTo>
                  <a:pt x="1501" y="1814"/>
                </a:lnTo>
                <a:lnTo>
                  <a:pt x="1501" y="1611"/>
                </a:lnTo>
                <a:lnTo>
                  <a:pt x="2000" y="1611"/>
                </a:lnTo>
                <a:cubicBezTo>
                  <a:pt x="2110" y="1611"/>
                  <a:pt x="2200" y="1519"/>
                  <a:pt x="2200" y="1408"/>
                </a:cubicBezTo>
                <a:lnTo>
                  <a:pt x="2200" y="203"/>
                </a:lnTo>
                <a:cubicBezTo>
                  <a:pt x="2200" y="88"/>
                  <a:pt x="2107" y="0"/>
                  <a:pt x="2000" y="0"/>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4" name="Google Shape;424;p57"/>
          <p:cNvSpPr/>
          <p:nvPr/>
        </p:nvSpPr>
        <p:spPr>
          <a:xfrm>
            <a:off x="8128100" y="1591532"/>
            <a:ext cx="227829" cy="219568"/>
          </a:xfrm>
          <a:custGeom>
            <a:avLst/>
            <a:gdLst/>
            <a:ahLst/>
            <a:cxnLst/>
            <a:rect l="l" t="t" r="r" b="b"/>
            <a:pathLst>
              <a:path w="180340" h="173801" extrusionOk="0">
                <a:moveTo>
                  <a:pt x="55666" y="1"/>
                </a:moveTo>
                <a:cubicBezTo>
                  <a:pt x="48340" y="1"/>
                  <a:pt x="41036" y="1491"/>
                  <a:pt x="34290" y="4414"/>
                </a:cubicBezTo>
                <a:lnTo>
                  <a:pt x="68580" y="38704"/>
                </a:lnTo>
                <a:lnTo>
                  <a:pt x="44450" y="62834"/>
                </a:lnTo>
                <a:lnTo>
                  <a:pt x="9525" y="28544"/>
                </a:lnTo>
                <a:lnTo>
                  <a:pt x="9525" y="28544"/>
                </a:lnTo>
                <a:cubicBezTo>
                  <a:pt x="0" y="47594"/>
                  <a:pt x="3810" y="71089"/>
                  <a:pt x="19685" y="86964"/>
                </a:cubicBezTo>
                <a:cubicBezTo>
                  <a:pt x="30040" y="97319"/>
                  <a:pt x="43328" y="102398"/>
                  <a:pt x="56559" y="102398"/>
                </a:cubicBezTo>
                <a:cubicBezTo>
                  <a:pt x="62800" y="102398"/>
                  <a:pt x="69028" y="101268"/>
                  <a:pt x="74930" y="99029"/>
                </a:cubicBezTo>
                <a:lnTo>
                  <a:pt x="146685" y="171419"/>
                </a:lnTo>
                <a:cubicBezTo>
                  <a:pt x="148273" y="173007"/>
                  <a:pt x="150336" y="173800"/>
                  <a:pt x="152400" y="173800"/>
                </a:cubicBezTo>
                <a:cubicBezTo>
                  <a:pt x="154464" y="173800"/>
                  <a:pt x="156528" y="173007"/>
                  <a:pt x="158115" y="171419"/>
                </a:cubicBezTo>
                <a:lnTo>
                  <a:pt x="176530" y="153004"/>
                </a:lnTo>
                <a:cubicBezTo>
                  <a:pt x="180340" y="149829"/>
                  <a:pt x="180340" y="144114"/>
                  <a:pt x="177165" y="142209"/>
                </a:cubicBezTo>
                <a:lnTo>
                  <a:pt x="104775" y="69819"/>
                </a:lnTo>
                <a:cubicBezTo>
                  <a:pt x="111760" y="51404"/>
                  <a:pt x="107950" y="29814"/>
                  <a:pt x="92710" y="15209"/>
                </a:cubicBezTo>
                <a:cubicBezTo>
                  <a:pt x="82457" y="4956"/>
                  <a:pt x="69026" y="1"/>
                  <a:pt x="5566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25" name="Google Shape;425;p57"/>
          <p:cNvSpPr/>
          <p:nvPr/>
        </p:nvSpPr>
        <p:spPr>
          <a:xfrm>
            <a:off x="9974600" y="1580333"/>
            <a:ext cx="219987" cy="242100"/>
          </a:xfrm>
          <a:custGeom>
            <a:avLst/>
            <a:gdLst/>
            <a:ahLst/>
            <a:cxnLst/>
            <a:rect l="l" t="t" r="r" b="b"/>
            <a:pathLst>
              <a:path w="11361" h="12503" extrusionOk="0">
                <a:moveTo>
                  <a:pt x="5669" y="0"/>
                </a:moveTo>
                <a:lnTo>
                  <a:pt x="1" y="2977"/>
                </a:lnTo>
                <a:lnTo>
                  <a:pt x="1" y="4168"/>
                </a:lnTo>
                <a:lnTo>
                  <a:pt x="11313" y="4168"/>
                </a:lnTo>
                <a:lnTo>
                  <a:pt x="11313" y="2977"/>
                </a:lnTo>
                <a:lnTo>
                  <a:pt x="5669" y="0"/>
                </a:lnTo>
                <a:close/>
                <a:moveTo>
                  <a:pt x="1192" y="5358"/>
                </a:moveTo>
                <a:lnTo>
                  <a:pt x="1192" y="9550"/>
                </a:lnTo>
                <a:lnTo>
                  <a:pt x="2978" y="9550"/>
                </a:lnTo>
                <a:lnTo>
                  <a:pt x="2978" y="5358"/>
                </a:lnTo>
                <a:close/>
                <a:moveTo>
                  <a:pt x="4764" y="5358"/>
                </a:moveTo>
                <a:lnTo>
                  <a:pt x="4764" y="9550"/>
                </a:lnTo>
                <a:lnTo>
                  <a:pt x="6550" y="9550"/>
                </a:lnTo>
                <a:lnTo>
                  <a:pt x="6550" y="5358"/>
                </a:lnTo>
                <a:close/>
                <a:moveTo>
                  <a:pt x="8336" y="5358"/>
                </a:moveTo>
                <a:lnTo>
                  <a:pt x="8336" y="9550"/>
                </a:lnTo>
                <a:lnTo>
                  <a:pt x="10122" y="9550"/>
                </a:lnTo>
                <a:lnTo>
                  <a:pt x="10122" y="5358"/>
                </a:lnTo>
                <a:close/>
                <a:moveTo>
                  <a:pt x="49" y="10716"/>
                </a:moveTo>
                <a:lnTo>
                  <a:pt x="49" y="12503"/>
                </a:lnTo>
                <a:lnTo>
                  <a:pt x="11360" y="12503"/>
                </a:lnTo>
                <a:lnTo>
                  <a:pt x="11360" y="10716"/>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6" name="Google Shape;426;p57"/>
          <p:cNvSpPr txBox="1"/>
          <p:nvPr/>
        </p:nvSpPr>
        <p:spPr>
          <a:xfrm>
            <a:off x="2879400" y="5790728"/>
            <a:ext cx="6433200" cy="418400"/>
          </a:xfrm>
          <a:prstGeom prst="rect">
            <a:avLst/>
          </a:prstGeom>
          <a:noFill/>
          <a:ln>
            <a:noFill/>
          </a:ln>
        </p:spPr>
        <p:txBody>
          <a:bodyPr spcFirstLastPara="1" wrap="square" lIns="0" tIns="0" rIns="0" bIns="0" anchor="ctr" anchorCtr="0">
            <a:noAutofit/>
          </a:bodyPr>
          <a:lstStyle/>
          <a:p>
            <a:pPr algn="ctr"/>
            <a:r>
              <a:rPr lang="en" sz="1600">
                <a:solidFill>
                  <a:srgbClr val="202124"/>
                </a:solidFill>
                <a:latin typeface="Google Sans Medium"/>
                <a:ea typeface="Google Sans Medium"/>
                <a:cs typeface="Google Sans Medium"/>
                <a:sym typeface="Google Sans Medium"/>
              </a:rPr>
              <a:t>Functional Solutions:</a:t>
            </a:r>
            <a:r>
              <a:rPr lang="en" sz="1600">
                <a:solidFill>
                  <a:srgbClr val="202124"/>
                </a:solidFill>
                <a:latin typeface="Google Sans"/>
                <a:ea typeface="Google Sans"/>
                <a:cs typeface="Google Sans"/>
                <a:sym typeface="Google Sans"/>
              </a:rPr>
              <a:t> Contact Center AI, Document AI</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12BD32-7265-4ED5-9384-9B6F7C963E66}"/>
              </a:ext>
            </a:extLst>
          </p:cNvPr>
          <p:cNvSpPr>
            <a:spLocks noGrp="1"/>
          </p:cNvSpPr>
          <p:nvPr>
            <p:ph type="body" idx="1"/>
          </p:nvPr>
        </p:nvSpPr>
        <p:spPr>
          <a:xfrm>
            <a:off x="609566" y="1379095"/>
            <a:ext cx="11082761" cy="943000"/>
          </a:xfrm>
        </p:spPr>
        <p:txBody>
          <a:bodyPr/>
          <a:lstStyle/>
          <a:p>
            <a:pPr marL="0" lvl="0" indent="0" algn="l" rtl="0">
              <a:spcBef>
                <a:spcPts val="0"/>
              </a:spcBef>
              <a:spcAft>
                <a:spcPts val="0"/>
              </a:spcAft>
              <a:buNone/>
            </a:pPr>
            <a:r>
              <a:rPr lang="en-US" sz="1800" dirty="0">
                <a:solidFill>
                  <a:schemeClr val="accent2"/>
                </a:solidFill>
                <a:latin typeface="Google Sans"/>
                <a:ea typeface="Google Sans"/>
                <a:cs typeface="Google Sans"/>
                <a:sym typeface="Google Sans"/>
              </a:rPr>
              <a:t>Sight</a:t>
            </a:r>
          </a:p>
          <a:p>
            <a:pPr marL="0" lvl="0" indent="0" algn="l" rtl="0">
              <a:spcBef>
                <a:spcPts val="0"/>
              </a:spcBef>
              <a:spcAft>
                <a:spcPts val="0"/>
              </a:spcAft>
              <a:buNone/>
            </a:pPr>
            <a:r>
              <a:rPr lang="en-US" dirty="0"/>
              <a:t>Vision and video intelligence</a:t>
            </a:r>
          </a:p>
        </p:txBody>
      </p:sp>
      <p:sp>
        <p:nvSpPr>
          <p:cNvPr id="4" name="Google Shape;1249;p83">
            <a:extLst>
              <a:ext uri="{FF2B5EF4-FFF2-40B4-BE49-F238E27FC236}">
                <a16:creationId xmlns:a16="http://schemas.microsoft.com/office/drawing/2014/main" id="{7CE0F96C-76D0-43C2-BC3A-2A92FB0ECD59}"/>
              </a:ext>
            </a:extLst>
          </p:cNvPr>
          <p:cNvSpPr txBox="1"/>
          <p:nvPr/>
        </p:nvSpPr>
        <p:spPr>
          <a:xfrm>
            <a:off x="1264084" y="2634325"/>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Content management &amp; archives</a:t>
            </a:r>
            <a:endParaRPr sz="1600" dirty="0">
              <a:solidFill>
                <a:srgbClr val="202124"/>
              </a:solidFill>
              <a:latin typeface="Google Sans"/>
              <a:ea typeface="Google Sans"/>
              <a:cs typeface="Google Sans"/>
              <a:sym typeface="Google Sans"/>
            </a:endParaRPr>
          </a:p>
        </p:txBody>
      </p:sp>
      <p:sp>
        <p:nvSpPr>
          <p:cNvPr id="5" name="Google Shape;1250;p83">
            <a:extLst>
              <a:ext uri="{FF2B5EF4-FFF2-40B4-BE49-F238E27FC236}">
                <a16:creationId xmlns:a16="http://schemas.microsoft.com/office/drawing/2014/main" id="{08D2D8E0-24A9-49CB-90F0-2E6DB928EA2C}"/>
              </a:ext>
            </a:extLst>
          </p:cNvPr>
          <p:cNvSpPr/>
          <p:nvPr/>
        </p:nvSpPr>
        <p:spPr>
          <a:xfrm>
            <a:off x="874788" y="2598625"/>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1;p83">
            <a:extLst>
              <a:ext uri="{FF2B5EF4-FFF2-40B4-BE49-F238E27FC236}">
                <a16:creationId xmlns:a16="http://schemas.microsoft.com/office/drawing/2014/main" id="{7AFA7B95-1122-4ACB-B7F0-62FE176D61C8}"/>
              </a:ext>
            </a:extLst>
          </p:cNvPr>
          <p:cNvSpPr txBox="1"/>
          <p:nvPr/>
        </p:nvSpPr>
        <p:spPr>
          <a:xfrm>
            <a:off x="1264084" y="3267000"/>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Content classification</a:t>
            </a:r>
            <a:endParaRPr sz="1600">
              <a:solidFill>
                <a:srgbClr val="202124"/>
              </a:solidFill>
              <a:latin typeface="Google Sans"/>
              <a:ea typeface="Google Sans"/>
              <a:cs typeface="Google Sans"/>
              <a:sym typeface="Google Sans"/>
            </a:endParaRPr>
          </a:p>
        </p:txBody>
      </p:sp>
      <p:sp>
        <p:nvSpPr>
          <p:cNvPr id="7" name="Google Shape;1252;p83">
            <a:extLst>
              <a:ext uri="{FF2B5EF4-FFF2-40B4-BE49-F238E27FC236}">
                <a16:creationId xmlns:a16="http://schemas.microsoft.com/office/drawing/2014/main" id="{48662E09-82F1-4F75-BB71-33432BCA0FEA}"/>
              </a:ext>
            </a:extLst>
          </p:cNvPr>
          <p:cNvSpPr/>
          <p:nvPr/>
        </p:nvSpPr>
        <p:spPr>
          <a:xfrm>
            <a:off x="874788" y="3231300"/>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3;p83">
            <a:extLst>
              <a:ext uri="{FF2B5EF4-FFF2-40B4-BE49-F238E27FC236}">
                <a16:creationId xmlns:a16="http://schemas.microsoft.com/office/drawing/2014/main" id="{3F285240-F456-42A2-AE92-EE98C9951668}"/>
              </a:ext>
            </a:extLst>
          </p:cNvPr>
          <p:cNvSpPr txBox="1"/>
          <p:nvPr/>
        </p:nvSpPr>
        <p:spPr>
          <a:xfrm>
            <a:off x="1264084" y="3899675"/>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Image &amp; video search</a:t>
            </a:r>
            <a:endParaRPr sz="1600" dirty="0">
              <a:solidFill>
                <a:srgbClr val="202124"/>
              </a:solidFill>
              <a:latin typeface="Google Sans"/>
              <a:ea typeface="Google Sans"/>
              <a:cs typeface="Google Sans"/>
              <a:sym typeface="Google Sans"/>
            </a:endParaRPr>
          </a:p>
        </p:txBody>
      </p:sp>
      <p:sp>
        <p:nvSpPr>
          <p:cNvPr id="9" name="Google Shape;1254;p83">
            <a:extLst>
              <a:ext uri="{FF2B5EF4-FFF2-40B4-BE49-F238E27FC236}">
                <a16:creationId xmlns:a16="http://schemas.microsoft.com/office/drawing/2014/main" id="{453A1BF7-5F7C-40D7-AF88-398F23317500}"/>
              </a:ext>
            </a:extLst>
          </p:cNvPr>
          <p:cNvSpPr/>
          <p:nvPr/>
        </p:nvSpPr>
        <p:spPr>
          <a:xfrm>
            <a:off x="874788" y="3863975"/>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5;p83">
            <a:extLst>
              <a:ext uri="{FF2B5EF4-FFF2-40B4-BE49-F238E27FC236}">
                <a16:creationId xmlns:a16="http://schemas.microsoft.com/office/drawing/2014/main" id="{766F6ADC-8DE8-4AB3-B66F-CD9517D5538F}"/>
              </a:ext>
            </a:extLst>
          </p:cNvPr>
          <p:cNvSpPr txBox="1"/>
          <p:nvPr/>
        </p:nvSpPr>
        <p:spPr>
          <a:xfrm>
            <a:off x="1264084" y="4532200"/>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Industrial inspection</a:t>
            </a:r>
            <a:endParaRPr sz="1600" dirty="0">
              <a:solidFill>
                <a:srgbClr val="202124"/>
              </a:solidFill>
              <a:latin typeface="Google Sans"/>
              <a:ea typeface="Google Sans"/>
              <a:cs typeface="Google Sans"/>
              <a:sym typeface="Google Sans"/>
            </a:endParaRPr>
          </a:p>
        </p:txBody>
      </p:sp>
      <p:sp>
        <p:nvSpPr>
          <p:cNvPr id="11" name="Google Shape;1256;p83">
            <a:extLst>
              <a:ext uri="{FF2B5EF4-FFF2-40B4-BE49-F238E27FC236}">
                <a16:creationId xmlns:a16="http://schemas.microsoft.com/office/drawing/2014/main" id="{93A82711-8B8F-4977-B6AC-ACBD14FB1FC1}"/>
              </a:ext>
            </a:extLst>
          </p:cNvPr>
          <p:cNvSpPr/>
          <p:nvPr/>
        </p:nvSpPr>
        <p:spPr>
          <a:xfrm>
            <a:off x="874788" y="4496500"/>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7;p83">
            <a:extLst>
              <a:ext uri="{FF2B5EF4-FFF2-40B4-BE49-F238E27FC236}">
                <a16:creationId xmlns:a16="http://schemas.microsoft.com/office/drawing/2014/main" id="{656FE773-BE43-4603-A97C-90435F632432}"/>
              </a:ext>
            </a:extLst>
          </p:cNvPr>
          <p:cNvSpPr/>
          <p:nvPr/>
        </p:nvSpPr>
        <p:spPr>
          <a:xfrm>
            <a:off x="967297" y="2684576"/>
            <a:ext cx="123064" cy="136191"/>
          </a:xfrm>
          <a:custGeom>
            <a:avLst/>
            <a:gdLst/>
            <a:ahLst/>
            <a:cxnLst/>
            <a:rect l="l" t="t" r="r" b="b"/>
            <a:pathLst>
              <a:path w="153830" h="170239" extrusionOk="0">
                <a:moveTo>
                  <a:pt x="128192" y="0"/>
                </a:moveTo>
                <a:cubicBezTo>
                  <a:pt x="114176" y="0"/>
                  <a:pt x="102553" y="11623"/>
                  <a:pt x="102553" y="25638"/>
                </a:cubicBezTo>
                <a:cubicBezTo>
                  <a:pt x="102553" y="27689"/>
                  <a:pt x="102895" y="29741"/>
                  <a:pt x="103237" y="31792"/>
                </a:cubicBezTo>
                <a:lnTo>
                  <a:pt x="43073" y="66660"/>
                </a:lnTo>
                <a:cubicBezTo>
                  <a:pt x="38629" y="62558"/>
                  <a:pt x="32475" y="59823"/>
                  <a:pt x="25639" y="59823"/>
                </a:cubicBezTo>
                <a:cubicBezTo>
                  <a:pt x="11623" y="59823"/>
                  <a:pt x="0" y="71445"/>
                  <a:pt x="0" y="85461"/>
                </a:cubicBezTo>
                <a:cubicBezTo>
                  <a:pt x="0" y="99818"/>
                  <a:pt x="11623" y="111099"/>
                  <a:pt x="25639" y="111099"/>
                </a:cubicBezTo>
                <a:cubicBezTo>
                  <a:pt x="32475" y="111099"/>
                  <a:pt x="38629" y="108365"/>
                  <a:pt x="43073" y="104262"/>
                </a:cubicBezTo>
                <a:lnTo>
                  <a:pt x="103921" y="139814"/>
                </a:lnTo>
                <a:cubicBezTo>
                  <a:pt x="103579" y="141523"/>
                  <a:pt x="103237" y="143574"/>
                  <a:pt x="103237" y="145284"/>
                </a:cubicBezTo>
                <a:cubicBezTo>
                  <a:pt x="103237" y="158957"/>
                  <a:pt x="114518" y="170238"/>
                  <a:pt x="128192" y="170238"/>
                </a:cubicBezTo>
                <a:cubicBezTo>
                  <a:pt x="141865" y="170238"/>
                  <a:pt x="153146" y="158957"/>
                  <a:pt x="153146" y="145284"/>
                </a:cubicBezTo>
                <a:cubicBezTo>
                  <a:pt x="153146" y="131610"/>
                  <a:pt x="141865" y="120329"/>
                  <a:pt x="128192" y="120329"/>
                </a:cubicBezTo>
                <a:cubicBezTo>
                  <a:pt x="121697" y="120329"/>
                  <a:pt x="115885" y="123064"/>
                  <a:pt x="111441" y="126824"/>
                </a:cubicBezTo>
                <a:lnTo>
                  <a:pt x="50593" y="91614"/>
                </a:lnTo>
                <a:cubicBezTo>
                  <a:pt x="50935" y="89563"/>
                  <a:pt x="51277" y="87512"/>
                  <a:pt x="51277" y="85461"/>
                </a:cubicBezTo>
                <a:cubicBezTo>
                  <a:pt x="51277" y="83410"/>
                  <a:pt x="50935" y="81359"/>
                  <a:pt x="50593" y="79650"/>
                </a:cubicBezTo>
                <a:lnTo>
                  <a:pt x="110758" y="44440"/>
                </a:lnTo>
                <a:cubicBezTo>
                  <a:pt x="115543" y="48542"/>
                  <a:pt x="121355" y="51277"/>
                  <a:pt x="128192" y="51277"/>
                </a:cubicBezTo>
                <a:cubicBezTo>
                  <a:pt x="142549" y="51277"/>
                  <a:pt x="153830" y="39996"/>
                  <a:pt x="153830" y="25638"/>
                </a:cubicBezTo>
                <a:cubicBezTo>
                  <a:pt x="153830" y="11623"/>
                  <a:pt x="142549" y="0"/>
                  <a:pt x="12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8;p83">
            <a:extLst>
              <a:ext uri="{FF2B5EF4-FFF2-40B4-BE49-F238E27FC236}">
                <a16:creationId xmlns:a16="http://schemas.microsoft.com/office/drawing/2014/main" id="{2F3CCA47-4099-434B-AB8E-069EBEFC2A30}"/>
              </a:ext>
            </a:extLst>
          </p:cNvPr>
          <p:cNvSpPr/>
          <p:nvPr/>
        </p:nvSpPr>
        <p:spPr>
          <a:xfrm>
            <a:off x="952632" y="3967163"/>
            <a:ext cx="152400" cy="101579"/>
          </a:xfrm>
          <a:custGeom>
            <a:avLst/>
            <a:gdLst/>
            <a:ahLst/>
            <a:cxnLst/>
            <a:rect l="l" t="t" r="r" b="b"/>
            <a:pathLst>
              <a:path w="980" h="653" extrusionOk="0">
                <a:moveTo>
                  <a:pt x="762" y="246"/>
                </a:moveTo>
                <a:lnTo>
                  <a:pt x="762" y="54"/>
                </a:lnTo>
                <a:cubicBezTo>
                  <a:pt x="762" y="23"/>
                  <a:pt x="736" y="0"/>
                  <a:pt x="708" y="0"/>
                </a:cubicBezTo>
                <a:lnTo>
                  <a:pt x="53" y="0"/>
                </a:lnTo>
                <a:cubicBezTo>
                  <a:pt x="22" y="0"/>
                  <a:pt x="0" y="26"/>
                  <a:pt x="0" y="54"/>
                </a:cubicBezTo>
                <a:lnTo>
                  <a:pt x="0" y="599"/>
                </a:lnTo>
                <a:cubicBezTo>
                  <a:pt x="0" y="630"/>
                  <a:pt x="25" y="652"/>
                  <a:pt x="53" y="652"/>
                </a:cubicBezTo>
                <a:lnTo>
                  <a:pt x="708" y="652"/>
                </a:lnTo>
                <a:cubicBezTo>
                  <a:pt x="739" y="652"/>
                  <a:pt x="762" y="627"/>
                  <a:pt x="762" y="599"/>
                </a:cubicBezTo>
                <a:lnTo>
                  <a:pt x="762" y="407"/>
                </a:lnTo>
                <a:lnTo>
                  <a:pt x="979" y="624"/>
                </a:lnTo>
                <a:lnTo>
                  <a:pt x="979" y="26"/>
                </a:lnTo>
                <a:lnTo>
                  <a:pt x="762" y="246"/>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4" name="Google Shape;1259;p83">
            <a:extLst>
              <a:ext uri="{FF2B5EF4-FFF2-40B4-BE49-F238E27FC236}">
                <a16:creationId xmlns:a16="http://schemas.microsoft.com/office/drawing/2014/main" id="{35170FF8-F495-4B18-AC3D-A396052200EF}"/>
              </a:ext>
            </a:extLst>
          </p:cNvPr>
          <p:cNvSpPr/>
          <p:nvPr/>
        </p:nvSpPr>
        <p:spPr>
          <a:xfrm>
            <a:off x="952635" y="4574713"/>
            <a:ext cx="152400" cy="151670"/>
          </a:xfrm>
          <a:custGeom>
            <a:avLst/>
            <a:gdLst/>
            <a:ahLst/>
            <a:cxnLst/>
            <a:rect l="l" t="t" r="r" b="b"/>
            <a:pathLst>
              <a:path w="916" h="913" extrusionOk="0">
                <a:moveTo>
                  <a:pt x="652" y="573"/>
                </a:moveTo>
                <a:lnTo>
                  <a:pt x="610" y="573"/>
                </a:lnTo>
                <a:lnTo>
                  <a:pt x="596" y="559"/>
                </a:lnTo>
                <a:cubicBezTo>
                  <a:pt x="646" y="500"/>
                  <a:pt x="677" y="421"/>
                  <a:pt x="677" y="339"/>
                </a:cubicBezTo>
                <a:cubicBezTo>
                  <a:pt x="677" y="150"/>
                  <a:pt x="525" y="0"/>
                  <a:pt x="339" y="0"/>
                </a:cubicBezTo>
                <a:cubicBezTo>
                  <a:pt x="153" y="0"/>
                  <a:pt x="0" y="153"/>
                  <a:pt x="0" y="339"/>
                </a:cubicBezTo>
                <a:cubicBezTo>
                  <a:pt x="0" y="528"/>
                  <a:pt x="153" y="678"/>
                  <a:pt x="339" y="678"/>
                </a:cubicBezTo>
                <a:cubicBezTo>
                  <a:pt x="423" y="678"/>
                  <a:pt x="500" y="646"/>
                  <a:pt x="559" y="596"/>
                </a:cubicBezTo>
                <a:lnTo>
                  <a:pt x="573" y="610"/>
                </a:lnTo>
                <a:lnTo>
                  <a:pt x="573" y="652"/>
                </a:lnTo>
                <a:lnTo>
                  <a:pt x="836" y="912"/>
                </a:lnTo>
                <a:lnTo>
                  <a:pt x="915" y="833"/>
                </a:lnTo>
                <a:lnTo>
                  <a:pt x="652" y="573"/>
                </a:lnTo>
                <a:close/>
                <a:moveTo>
                  <a:pt x="339" y="573"/>
                </a:moveTo>
                <a:cubicBezTo>
                  <a:pt x="209" y="573"/>
                  <a:pt x="105" y="469"/>
                  <a:pt x="105" y="339"/>
                </a:cubicBezTo>
                <a:cubicBezTo>
                  <a:pt x="105" y="209"/>
                  <a:pt x="209" y="105"/>
                  <a:pt x="339" y="105"/>
                </a:cubicBezTo>
                <a:cubicBezTo>
                  <a:pt x="469" y="105"/>
                  <a:pt x="573" y="209"/>
                  <a:pt x="573" y="339"/>
                </a:cubicBezTo>
                <a:cubicBezTo>
                  <a:pt x="576" y="469"/>
                  <a:pt x="469" y="573"/>
                  <a:pt x="339" y="5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5" name="Google Shape;1260;p83">
            <a:extLst>
              <a:ext uri="{FF2B5EF4-FFF2-40B4-BE49-F238E27FC236}">
                <a16:creationId xmlns:a16="http://schemas.microsoft.com/office/drawing/2014/main" id="{00F093A2-1AC8-4229-ADB5-B8C65CAB97BF}"/>
              </a:ext>
            </a:extLst>
          </p:cNvPr>
          <p:cNvSpPr/>
          <p:nvPr/>
        </p:nvSpPr>
        <p:spPr>
          <a:xfrm>
            <a:off x="952621" y="3321716"/>
            <a:ext cx="152399" cy="127264"/>
          </a:xfrm>
          <a:custGeom>
            <a:avLst/>
            <a:gdLst/>
            <a:ahLst/>
            <a:cxnLst/>
            <a:rect l="l" t="t" r="r" b="b"/>
            <a:pathLst>
              <a:path w="1257" h="1048" extrusionOk="0">
                <a:moveTo>
                  <a:pt x="105" y="208"/>
                </a:moveTo>
                <a:lnTo>
                  <a:pt x="0" y="208"/>
                </a:lnTo>
                <a:lnTo>
                  <a:pt x="0" y="471"/>
                </a:lnTo>
                <a:lnTo>
                  <a:pt x="0" y="942"/>
                </a:lnTo>
                <a:cubicBezTo>
                  <a:pt x="0" y="999"/>
                  <a:pt x="48" y="1047"/>
                  <a:pt x="105" y="1047"/>
                </a:cubicBezTo>
                <a:lnTo>
                  <a:pt x="1044" y="1047"/>
                </a:lnTo>
                <a:lnTo>
                  <a:pt x="1044" y="942"/>
                </a:lnTo>
                <a:lnTo>
                  <a:pt x="105" y="942"/>
                </a:lnTo>
                <a:lnTo>
                  <a:pt x="105" y="208"/>
                </a:lnTo>
                <a:close/>
                <a:moveTo>
                  <a:pt x="1149" y="104"/>
                </a:moveTo>
                <a:lnTo>
                  <a:pt x="731" y="104"/>
                </a:lnTo>
                <a:lnTo>
                  <a:pt x="627" y="0"/>
                </a:lnTo>
                <a:lnTo>
                  <a:pt x="313" y="0"/>
                </a:lnTo>
                <a:cubicBezTo>
                  <a:pt x="257" y="0"/>
                  <a:pt x="209" y="48"/>
                  <a:pt x="209" y="104"/>
                </a:cubicBezTo>
                <a:lnTo>
                  <a:pt x="209" y="731"/>
                </a:lnTo>
                <a:cubicBezTo>
                  <a:pt x="209" y="787"/>
                  <a:pt x="257" y="835"/>
                  <a:pt x="313" y="835"/>
                </a:cubicBezTo>
                <a:lnTo>
                  <a:pt x="1149" y="835"/>
                </a:lnTo>
                <a:cubicBezTo>
                  <a:pt x="1205" y="835"/>
                  <a:pt x="1253" y="787"/>
                  <a:pt x="1253" y="731"/>
                </a:cubicBezTo>
                <a:lnTo>
                  <a:pt x="1253" y="208"/>
                </a:lnTo>
                <a:cubicBezTo>
                  <a:pt x="1256" y="149"/>
                  <a:pt x="1208" y="104"/>
                  <a:pt x="1149" y="104"/>
                </a:cubicBezTo>
                <a:close/>
                <a:moveTo>
                  <a:pt x="601" y="364"/>
                </a:moveTo>
                <a:lnTo>
                  <a:pt x="785" y="601"/>
                </a:lnTo>
                <a:lnTo>
                  <a:pt x="915" y="443"/>
                </a:lnTo>
                <a:lnTo>
                  <a:pt x="1098" y="677"/>
                </a:lnTo>
                <a:lnTo>
                  <a:pt x="367" y="677"/>
                </a:lnTo>
                <a:lnTo>
                  <a:pt x="601" y="3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F92AF91B-5883-4AEC-BE1E-BB17E558E634}"/>
              </a:ext>
            </a:extLst>
          </p:cNvPr>
          <p:cNvSpPr txBox="1"/>
          <p:nvPr/>
        </p:nvSpPr>
        <p:spPr>
          <a:xfrm>
            <a:off x="330901" y="450339"/>
            <a:ext cx="8664315" cy="584775"/>
          </a:xfrm>
          <a:prstGeom prst="rect">
            <a:avLst/>
          </a:prstGeom>
          <a:noFill/>
        </p:spPr>
        <p:txBody>
          <a:bodyPr wrap="square" rtlCol="0">
            <a:spAutoFit/>
          </a:bodyPr>
          <a:lstStyle/>
          <a:p>
            <a:r>
              <a:rPr lang="en" sz="3200" b="1" dirty="0"/>
              <a:t>Easy-to-deploy AI applications</a:t>
            </a:r>
          </a:p>
        </p:txBody>
      </p:sp>
      <p:sp>
        <p:nvSpPr>
          <p:cNvPr id="17" name="Google Shape;1274;p84">
            <a:extLst>
              <a:ext uri="{FF2B5EF4-FFF2-40B4-BE49-F238E27FC236}">
                <a16:creationId xmlns:a16="http://schemas.microsoft.com/office/drawing/2014/main" id="{D07EED4E-1809-4005-86EF-7F2ECB1000DA}"/>
              </a:ext>
            </a:extLst>
          </p:cNvPr>
          <p:cNvSpPr txBox="1">
            <a:spLocks noGrp="1"/>
          </p:cNvSpPr>
          <p:nvPr>
            <p:ph type="title"/>
          </p:nvPr>
        </p:nvSpPr>
        <p:spPr>
          <a:xfrm>
            <a:off x="5844236" y="1379095"/>
            <a:ext cx="5848091" cy="8237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1800" dirty="0">
                <a:solidFill>
                  <a:schemeClr val="accent2"/>
                </a:solidFill>
                <a:latin typeface="Google Sans"/>
                <a:ea typeface="Google Sans"/>
                <a:cs typeface="Google Sans"/>
                <a:sym typeface="Google Sans"/>
              </a:rPr>
              <a:t>Language</a:t>
            </a:r>
            <a:endParaRPr sz="1800"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2800" dirty="0">
                <a:latin typeface="Calibri (Body)"/>
              </a:rPr>
              <a:t>Translation and natural language</a:t>
            </a:r>
            <a:endParaRPr sz="2800" dirty="0">
              <a:latin typeface="Calibri (Body)"/>
            </a:endParaRPr>
          </a:p>
        </p:txBody>
      </p:sp>
      <p:sp>
        <p:nvSpPr>
          <p:cNvPr id="42" name="Google Shape;1275;p84">
            <a:extLst>
              <a:ext uri="{FF2B5EF4-FFF2-40B4-BE49-F238E27FC236}">
                <a16:creationId xmlns:a16="http://schemas.microsoft.com/office/drawing/2014/main" id="{8C186FC2-9FA2-43CF-808D-19274BBF81E6}"/>
              </a:ext>
            </a:extLst>
          </p:cNvPr>
          <p:cNvSpPr txBox="1"/>
          <p:nvPr/>
        </p:nvSpPr>
        <p:spPr>
          <a:xfrm>
            <a:off x="6485297" y="2584067"/>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Localization</a:t>
            </a:r>
            <a:endParaRPr sz="1600" dirty="0">
              <a:solidFill>
                <a:srgbClr val="202124"/>
              </a:solidFill>
              <a:latin typeface="Google Sans"/>
              <a:ea typeface="Google Sans"/>
              <a:cs typeface="Google Sans"/>
              <a:sym typeface="Google Sans"/>
            </a:endParaRPr>
          </a:p>
        </p:txBody>
      </p:sp>
      <p:sp>
        <p:nvSpPr>
          <p:cNvPr id="43" name="Google Shape;1276;p84">
            <a:extLst>
              <a:ext uri="{FF2B5EF4-FFF2-40B4-BE49-F238E27FC236}">
                <a16:creationId xmlns:a16="http://schemas.microsoft.com/office/drawing/2014/main" id="{C8AC1FEA-3224-4568-9ED8-45C3E96A9C08}"/>
              </a:ext>
            </a:extLst>
          </p:cNvPr>
          <p:cNvSpPr/>
          <p:nvPr/>
        </p:nvSpPr>
        <p:spPr>
          <a:xfrm>
            <a:off x="6096000" y="2548367"/>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1277;p84">
            <a:extLst>
              <a:ext uri="{FF2B5EF4-FFF2-40B4-BE49-F238E27FC236}">
                <a16:creationId xmlns:a16="http://schemas.microsoft.com/office/drawing/2014/main" id="{A9CA66FF-D0E7-49F3-B7CE-00048AA53023}"/>
              </a:ext>
            </a:extLst>
          </p:cNvPr>
          <p:cNvSpPr txBox="1"/>
          <p:nvPr/>
        </p:nvSpPr>
        <p:spPr>
          <a:xfrm>
            <a:off x="6485297" y="3216742"/>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Sentiment analysis</a:t>
            </a:r>
            <a:endParaRPr sz="1600">
              <a:solidFill>
                <a:srgbClr val="202124"/>
              </a:solidFill>
              <a:latin typeface="Google Sans"/>
              <a:ea typeface="Google Sans"/>
              <a:cs typeface="Google Sans"/>
              <a:sym typeface="Google Sans"/>
            </a:endParaRPr>
          </a:p>
        </p:txBody>
      </p:sp>
      <p:sp>
        <p:nvSpPr>
          <p:cNvPr id="45" name="Google Shape;1278;p84">
            <a:extLst>
              <a:ext uri="{FF2B5EF4-FFF2-40B4-BE49-F238E27FC236}">
                <a16:creationId xmlns:a16="http://schemas.microsoft.com/office/drawing/2014/main" id="{CC6C5AA9-700F-4A93-A90D-E94370489793}"/>
              </a:ext>
            </a:extLst>
          </p:cNvPr>
          <p:cNvSpPr/>
          <p:nvPr/>
        </p:nvSpPr>
        <p:spPr>
          <a:xfrm>
            <a:off x="6096000" y="3181042"/>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1279;p84">
            <a:extLst>
              <a:ext uri="{FF2B5EF4-FFF2-40B4-BE49-F238E27FC236}">
                <a16:creationId xmlns:a16="http://schemas.microsoft.com/office/drawing/2014/main" id="{78FD0357-BA0B-478A-A2A4-E05ED9C96FCA}"/>
              </a:ext>
            </a:extLst>
          </p:cNvPr>
          <p:cNvSpPr txBox="1"/>
          <p:nvPr/>
        </p:nvSpPr>
        <p:spPr>
          <a:xfrm>
            <a:off x="6485297" y="3849417"/>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Document classification</a:t>
            </a:r>
            <a:endParaRPr sz="1600">
              <a:solidFill>
                <a:srgbClr val="202124"/>
              </a:solidFill>
              <a:latin typeface="Google Sans"/>
              <a:ea typeface="Google Sans"/>
              <a:cs typeface="Google Sans"/>
              <a:sym typeface="Google Sans"/>
            </a:endParaRPr>
          </a:p>
        </p:txBody>
      </p:sp>
      <p:sp>
        <p:nvSpPr>
          <p:cNvPr id="47" name="Google Shape;1280;p84">
            <a:extLst>
              <a:ext uri="{FF2B5EF4-FFF2-40B4-BE49-F238E27FC236}">
                <a16:creationId xmlns:a16="http://schemas.microsoft.com/office/drawing/2014/main" id="{DDDDAC5C-3A4C-409C-BB2C-FAE3F7A77C57}"/>
              </a:ext>
            </a:extLst>
          </p:cNvPr>
          <p:cNvSpPr/>
          <p:nvPr/>
        </p:nvSpPr>
        <p:spPr>
          <a:xfrm>
            <a:off x="6096000" y="3813717"/>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1281;p84">
            <a:extLst>
              <a:ext uri="{FF2B5EF4-FFF2-40B4-BE49-F238E27FC236}">
                <a16:creationId xmlns:a16="http://schemas.microsoft.com/office/drawing/2014/main" id="{24DACBCA-C897-4284-9833-58643FC283E0}"/>
              </a:ext>
            </a:extLst>
          </p:cNvPr>
          <p:cNvSpPr txBox="1"/>
          <p:nvPr/>
        </p:nvSpPr>
        <p:spPr>
          <a:xfrm>
            <a:off x="6485297" y="4481942"/>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Entity extraction</a:t>
            </a:r>
            <a:endParaRPr sz="1600">
              <a:solidFill>
                <a:srgbClr val="202124"/>
              </a:solidFill>
              <a:latin typeface="Google Sans"/>
              <a:ea typeface="Google Sans"/>
              <a:cs typeface="Google Sans"/>
              <a:sym typeface="Google Sans"/>
            </a:endParaRPr>
          </a:p>
        </p:txBody>
      </p:sp>
      <p:sp>
        <p:nvSpPr>
          <p:cNvPr id="49" name="Google Shape;1282;p84">
            <a:extLst>
              <a:ext uri="{FF2B5EF4-FFF2-40B4-BE49-F238E27FC236}">
                <a16:creationId xmlns:a16="http://schemas.microsoft.com/office/drawing/2014/main" id="{5520E444-C833-4E82-BA85-07AE9349FB6A}"/>
              </a:ext>
            </a:extLst>
          </p:cNvPr>
          <p:cNvSpPr/>
          <p:nvPr/>
        </p:nvSpPr>
        <p:spPr>
          <a:xfrm>
            <a:off x="6096000" y="4446242"/>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1283;p84">
            <a:extLst>
              <a:ext uri="{FF2B5EF4-FFF2-40B4-BE49-F238E27FC236}">
                <a16:creationId xmlns:a16="http://schemas.microsoft.com/office/drawing/2014/main" id="{EB2D82DA-4108-4C54-B096-781DE9FBB194}"/>
              </a:ext>
            </a:extLst>
          </p:cNvPr>
          <p:cNvSpPr/>
          <p:nvPr/>
        </p:nvSpPr>
        <p:spPr>
          <a:xfrm>
            <a:off x="6197641" y="2627269"/>
            <a:ext cx="104824" cy="150288"/>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51" name="Google Shape;1284;p84">
            <a:extLst>
              <a:ext uri="{FF2B5EF4-FFF2-40B4-BE49-F238E27FC236}">
                <a16:creationId xmlns:a16="http://schemas.microsoft.com/office/drawing/2014/main" id="{B0D6C38B-F266-4B38-9BF1-30F92D376CA5}"/>
              </a:ext>
            </a:extLst>
          </p:cNvPr>
          <p:cNvSpPr/>
          <p:nvPr/>
        </p:nvSpPr>
        <p:spPr>
          <a:xfrm>
            <a:off x="6197634" y="3902316"/>
            <a:ext cx="104826" cy="130756"/>
          </a:xfrm>
          <a:custGeom>
            <a:avLst/>
            <a:gdLst/>
            <a:ahLst/>
            <a:cxnLst/>
            <a:rect l="l" t="t" r="r" b="b"/>
            <a:pathLst>
              <a:path w="836" h="1045" extrusionOk="0">
                <a:moveTo>
                  <a:pt x="522" y="0"/>
                </a:moveTo>
                <a:lnTo>
                  <a:pt x="104" y="0"/>
                </a:lnTo>
                <a:cubicBezTo>
                  <a:pt x="48" y="0"/>
                  <a:pt x="0" y="48"/>
                  <a:pt x="0" y="104"/>
                </a:cubicBezTo>
                <a:lnTo>
                  <a:pt x="0" y="940"/>
                </a:lnTo>
                <a:cubicBezTo>
                  <a:pt x="0" y="996"/>
                  <a:pt x="45" y="1044"/>
                  <a:pt x="104" y="1044"/>
                </a:cubicBezTo>
                <a:lnTo>
                  <a:pt x="731" y="1044"/>
                </a:lnTo>
                <a:cubicBezTo>
                  <a:pt x="787" y="1044"/>
                  <a:pt x="835" y="996"/>
                  <a:pt x="835" y="940"/>
                </a:cubicBezTo>
                <a:lnTo>
                  <a:pt x="835" y="313"/>
                </a:lnTo>
                <a:lnTo>
                  <a:pt x="522" y="0"/>
                </a:lnTo>
                <a:close/>
                <a:moveTo>
                  <a:pt x="626" y="838"/>
                </a:moveTo>
                <a:lnTo>
                  <a:pt x="209" y="838"/>
                </a:lnTo>
                <a:lnTo>
                  <a:pt x="209" y="734"/>
                </a:lnTo>
                <a:lnTo>
                  <a:pt x="626" y="734"/>
                </a:lnTo>
                <a:lnTo>
                  <a:pt x="626" y="838"/>
                </a:lnTo>
                <a:close/>
                <a:moveTo>
                  <a:pt x="626" y="629"/>
                </a:moveTo>
                <a:lnTo>
                  <a:pt x="209" y="629"/>
                </a:lnTo>
                <a:lnTo>
                  <a:pt x="209" y="525"/>
                </a:lnTo>
                <a:lnTo>
                  <a:pt x="626" y="525"/>
                </a:lnTo>
                <a:lnTo>
                  <a:pt x="626" y="629"/>
                </a:lnTo>
                <a:close/>
                <a:moveTo>
                  <a:pt x="471" y="367"/>
                </a:moveTo>
                <a:lnTo>
                  <a:pt x="471" y="79"/>
                </a:lnTo>
                <a:lnTo>
                  <a:pt x="759" y="367"/>
                </a:lnTo>
                <a:lnTo>
                  <a:pt x="471" y="3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52" name="Google Shape;1285;p84">
            <a:extLst>
              <a:ext uri="{FF2B5EF4-FFF2-40B4-BE49-F238E27FC236}">
                <a16:creationId xmlns:a16="http://schemas.microsoft.com/office/drawing/2014/main" id="{5CEB1B91-F560-46BB-B209-CC6F13F60930}"/>
              </a:ext>
            </a:extLst>
          </p:cNvPr>
          <p:cNvSpPr/>
          <p:nvPr/>
        </p:nvSpPr>
        <p:spPr>
          <a:xfrm>
            <a:off x="6197571" y="4547891"/>
            <a:ext cx="104775" cy="104775"/>
          </a:xfrm>
          <a:custGeom>
            <a:avLst/>
            <a:gdLst/>
            <a:ahLst/>
            <a:cxnLst/>
            <a:rect l="l" t="t" r="r" b="b"/>
            <a:pathLst>
              <a:path w="127000" h="127000" extrusionOk="0">
                <a:moveTo>
                  <a:pt x="63500" y="0"/>
                </a:moveTo>
                <a:lnTo>
                  <a:pt x="52070" y="11430"/>
                </a:lnTo>
                <a:lnTo>
                  <a:pt x="96520" y="55880"/>
                </a:lnTo>
                <a:lnTo>
                  <a:pt x="0" y="55880"/>
                </a:lnTo>
                <a:lnTo>
                  <a:pt x="0" y="71755"/>
                </a:lnTo>
                <a:lnTo>
                  <a:pt x="96520" y="71755"/>
                </a:lnTo>
                <a:lnTo>
                  <a:pt x="52070" y="115570"/>
                </a:lnTo>
                <a:lnTo>
                  <a:pt x="63500" y="127000"/>
                </a:lnTo>
                <a:lnTo>
                  <a:pt x="127000" y="63500"/>
                </a:lnTo>
                <a:lnTo>
                  <a:pt x="63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3" name="Google Shape;1286;p84">
            <a:extLst>
              <a:ext uri="{FF2B5EF4-FFF2-40B4-BE49-F238E27FC236}">
                <a16:creationId xmlns:a16="http://schemas.microsoft.com/office/drawing/2014/main" id="{98CEA7E3-412A-40D5-9F53-961887335AB5}"/>
              </a:ext>
            </a:extLst>
          </p:cNvPr>
          <p:cNvSpPr/>
          <p:nvPr/>
        </p:nvSpPr>
        <p:spPr>
          <a:xfrm>
            <a:off x="6173847" y="3259255"/>
            <a:ext cx="152400" cy="151670"/>
          </a:xfrm>
          <a:custGeom>
            <a:avLst/>
            <a:gdLst/>
            <a:ahLst/>
            <a:cxnLst/>
            <a:rect l="l" t="t" r="r" b="b"/>
            <a:pathLst>
              <a:path w="916" h="913" extrusionOk="0">
                <a:moveTo>
                  <a:pt x="652" y="573"/>
                </a:moveTo>
                <a:lnTo>
                  <a:pt x="610" y="573"/>
                </a:lnTo>
                <a:lnTo>
                  <a:pt x="596" y="559"/>
                </a:lnTo>
                <a:cubicBezTo>
                  <a:pt x="646" y="500"/>
                  <a:pt x="677" y="421"/>
                  <a:pt x="677" y="339"/>
                </a:cubicBezTo>
                <a:cubicBezTo>
                  <a:pt x="677" y="150"/>
                  <a:pt x="525" y="0"/>
                  <a:pt x="339" y="0"/>
                </a:cubicBezTo>
                <a:cubicBezTo>
                  <a:pt x="153" y="0"/>
                  <a:pt x="0" y="153"/>
                  <a:pt x="0" y="339"/>
                </a:cubicBezTo>
                <a:cubicBezTo>
                  <a:pt x="0" y="528"/>
                  <a:pt x="153" y="678"/>
                  <a:pt x="339" y="678"/>
                </a:cubicBezTo>
                <a:cubicBezTo>
                  <a:pt x="423" y="678"/>
                  <a:pt x="500" y="646"/>
                  <a:pt x="559" y="596"/>
                </a:cubicBezTo>
                <a:lnTo>
                  <a:pt x="573" y="610"/>
                </a:lnTo>
                <a:lnTo>
                  <a:pt x="573" y="652"/>
                </a:lnTo>
                <a:lnTo>
                  <a:pt x="836" y="912"/>
                </a:lnTo>
                <a:lnTo>
                  <a:pt x="915" y="833"/>
                </a:lnTo>
                <a:lnTo>
                  <a:pt x="652" y="573"/>
                </a:lnTo>
                <a:close/>
                <a:moveTo>
                  <a:pt x="339" y="573"/>
                </a:moveTo>
                <a:cubicBezTo>
                  <a:pt x="209" y="573"/>
                  <a:pt x="105" y="469"/>
                  <a:pt x="105" y="339"/>
                </a:cubicBezTo>
                <a:cubicBezTo>
                  <a:pt x="105" y="209"/>
                  <a:pt x="209" y="105"/>
                  <a:pt x="339" y="105"/>
                </a:cubicBezTo>
                <a:cubicBezTo>
                  <a:pt x="469" y="105"/>
                  <a:pt x="573" y="209"/>
                  <a:pt x="573" y="339"/>
                </a:cubicBezTo>
                <a:cubicBezTo>
                  <a:pt x="576" y="469"/>
                  <a:pt x="469" y="573"/>
                  <a:pt x="339" y="5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8363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2"/>
          <p:cNvSpPr/>
          <p:nvPr/>
        </p:nvSpPr>
        <p:spPr>
          <a:xfrm>
            <a:off x="9822168"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17" name="Google Shape;517;p62"/>
          <p:cNvSpPr txBox="1"/>
          <p:nvPr/>
        </p:nvSpPr>
        <p:spPr>
          <a:xfrm>
            <a:off x="1045884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Scalable model hosting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Prediction</a:t>
            </a:r>
            <a:endParaRPr sz="933">
              <a:solidFill>
                <a:schemeClr val="accent1"/>
              </a:solidFill>
              <a:latin typeface="Google Sans"/>
              <a:ea typeface="Google Sans"/>
              <a:cs typeface="Google Sans"/>
              <a:sym typeface="Google Sans"/>
            </a:endParaRPr>
          </a:p>
        </p:txBody>
      </p:sp>
      <p:sp>
        <p:nvSpPr>
          <p:cNvPr id="518" name="Google Shape;518;p62"/>
          <p:cNvSpPr txBox="1"/>
          <p:nvPr/>
        </p:nvSpPr>
        <p:spPr>
          <a:xfrm>
            <a:off x="1045884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ML CI/CD and orchestration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Pipelines</a:t>
            </a:r>
            <a:endParaRPr sz="933">
              <a:solidFill>
                <a:schemeClr val="accent1"/>
              </a:solidFill>
              <a:latin typeface="Google Sans"/>
              <a:ea typeface="Google Sans"/>
              <a:cs typeface="Google Sans"/>
              <a:sym typeface="Google Sans"/>
            </a:endParaRPr>
          </a:p>
        </p:txBody>
      </p:sp>
      <p:sp>
        <p:nvSpPr>
          <p:cNvPr id="519" name="Google Shape;519;p62"/>
          <p:cNvSpPr txBox="1"/>
          <p:nvPr/>
        </p:nvSpPr>
        <p:spPr>
          <a:xfrm>
            <a:off x="10458845"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Improvements and retraining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Continuous Monitoring</a:t>
            </a:r>
            <a:endParaRPr sz="933">
              <a:solidFill>
                <a:schemeClr val="accent1"/>
              </a:solidFill>
              <a:latin typeface="Google Sans"/>
              <a:ea typeface="Google Sans"/>
              <a:cs typeface="Google Sans"/>
              <a:sym typeface="Google Sans"/>
            </a:endParaRPr>
          </a:p>
        </p:txBody>
      </p:sp>
      <p:sp>
        <p:nvSpPr>
          <p:cNvPr id="520" name="Google Shape;520;p62"/>
          <p:cNvSpPr txBox="1"/>
          <p:nvPr/>
        </p:nvSpPr>
        <p:spPr>
          <a:xfrm>
            <a:off x="1045884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Provenance and lineage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ML Metadata Management</a:t>
            </a:r>
            <a:endParaRPr sz="933">
              <a:solidFill>
                <a:schemeClr val="accent1"/>
              </a:solidFill>
              <a:latin typeface="Google Sans"/>
              <a:ea typeface="Google Sans"/>
              <a:cs typeface="Google Sans"/>
              <a:sym typeface="Google Sans"/>
            </a:endParaRPr>
          </a:p>
        </p:txBody>
      </p:sp>
      <p:sp>
        <p:nvSpPr>
          <p:cNvPr id="521" name="Google Shape;521;p62"/>
          <p:cNvSpPr txBox="1"/>
          <p:nvPr/>
        </p:nvSpPr>
        <p:spPr>
          <a:xfrm>
            <a:off x="996796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ML engineer</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Models in production</a:t>
            </a:r>
            <a:endParaRPr sz="1067">
              <a:solidFill>
                <a:srgbClr val="202124"/>
              </a:solidFill>
              <a:latin typeface="Google Sans"/>
              <a:ea typeface="Google Sans"/>
              <a:cs typeface="Google Sans"/>
              <a:sym typeface="Google Sans"/>
            </a:endParaRPr>
          </a:p>
        </p:txBody>
      </p:sp>
      <p:sp>
        <p:nvSpPr>
          <p:cNvPr id="522" name="Google Shape;522;p62"/>
          <p:cNvSpPr/>
          <p:nvPr/>
        </p:nvSpPr>
        <p:spPr>
          <a:xfrm>
            <a:off x="7979651"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23" name="Google Shape;523;p62"/>
          <p:cNvSpPr txBox="1"/>
          <p:nvPr/>
        </p:nvSpPr>
        <p:spPr>
          <a:xfrm>
            <a:off x="861632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Images, videos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Vision, Video Intelligence</a:t>
            </a:r>
            <a:endParaRPr sz="933">
              <a:solidFill>
                <a:schemeClr val="accent4"/>
              </a:solidFill>
              <a:latin typeface="Google Sans"/>
              <a:ea typeface="Google Sans"/>
              <a:cs typeface="Google Sans"/>
              <a:sym typeface="Google Sans"/>
            </a:endParaRPr>
          </a:p>
        </p:txBody>
      </p:sp>
      <p:sp>
        <p:nvSpPr>
          <p:cNvPr id="524" name="Google Shape;524;p62"/>
          <p:cNvSpPr txBox="1"/>
          <p:nvPr/>
        </p:nvSpPr>
        <p:spPr>
          <a:xfrm>
            <a:off x="861632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Sentiment analysis, entity extraction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NL, Translation</a:t>
            </a:r>
            <a:endParaRPr sz="933">
              <a:solidFill>
                <a:schemeClr val="accent4"/>
              </a:solidFill>
              <a:latin typeface="Google Sans"/>
              <a:ea typeface="Google Sans"/>
              <a:cs typeface="Google Sans"/>
              <a:sym typeface="Google Sans"/>
            </a:endParaRPr>
          </a:p>
        </p:txBody>
      </p:sp>
      <p:sp>
        <p:nvSpPr>
          <p:cNvPr id="525" name="Google Shape;525;p62"/>
          <p:cNvSpPr txBox="1"/>
          <p:nvPr/>
        </p:nvSpPr>
        <p:spPr>
          <a:xfrm>
            <a:off x="8616325"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Fleet routing, forecasting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Optimization</a:t>
            </a:r>
            <a:endParaRPr sz="933">
              <a:solidFill>
                <a:schemeClr val="accent4"/>
              </a:solidFill>
              <a:latin typeface="Google Sans"/>
              <a:ea typeface="Google Sans"/>
              <a:cs typeface="Google Sans"/>
              <a:sym typeface="Google Sans"/>
            </a:endParaRPr>
          </a:p>
        </p:txBody>
      </p:sp>
      <p:sp>
        <p:nvSpPr>
          <p:cNvPr id="526" name="Google Shape;526;p62"/>
          <p:cNvSpPr txBox="1"/>
          <p:nvPr/>
        </p:nvSpPr>
        <p:spPr>
          <a:xfrm>
            <a:off x="861632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Chatbots, voice commands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Conversation</a:t>
            </a:r>
            <a:endParaRPr sz="933">
              <a:solidFill>
                <a:schemeClr val="accent4"/>
              </a:solidFill>
              <a:latin typeface="Google Sans"/>
              <a:ea typeface="Google Sans"/>
              <a:cs typeface="Google Sans"/>
              <a:sym typeface="Google Sans"/>
            </a:endParaRPr>
          </a:p>
        </p:txBody>
      </p:sp>
      <p:sp>
        <p:nvSpPr>
          <p:cNvPr id="527" name="Google Shape;527;p62"/>
          <p:cNvSpPr txBox="1"/>
          <p:nvPr/>
        </p:nvSpPr>
        <p:spPr>
          <a:xfrm>
            <a:off x="812544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ML developer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Intelligent apps</a:t>
            </a:r>
            <a:endParaRPr sz="1067">
              <a:solidFill>
                <a:srgbClr val="202124"/>
              </a:solidFill>
              <a:latin typeface="Google Sans"/>
              <a:ea typeface="Google Sans"/>
              <a:cs typeface="Google Sans"/>
              <a:sym typeface="Google Sans"/>
            </a:endParaRPr>
          </a:p>
        </p:txBody>
      </p:sp>
      <p:sp>
        <p:nvSpPr>
          <p:cNvPr id="528" name="Google Shape;528;p62"/>
          <p:cNvSpPr/>
          <p:nvPr/>
        </p:nvSpPr>
        <p:spPr>
          <a:xfrm>
            <a:off x="6137133"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29" name="Google Shape;529;p62"/>
          <p:cNvSpPr txBox="1"/>
          <p:nvPr/>
        </p:nvSpPr>
        <p:spPr>
          <a:xfrm>
            <a:off x="677380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Portable notebooks</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Notebooks</a:t>
            </a:r>
            <a:endParaRPr sz="933">
              <a:solidFill>
                <a:schemeClr val="accent1"/>
              </a:solidFill>
              <a:latin typeface="Google Sans"/>
              <a:ea typeface="Google Sans"/>
              <a:cs typeface="Google Sans"/>
              <a:sym typeface="Google Sans"/>
            </a:endParaRPr>
          </a:p>
        </p:txBody>
      </p:sp>
      <p:sp>
        <p:nvSpPr>
          <p:cNvPr id="530" name="Google Shape;530;p62"/>
          <p:cNvSpPr txBox="1"/>
          <p:nvPr/>
        </p:nvSpPr>
        <p:spPr>
          <a:xfrm>
            <a:off x="677380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Model eval and selection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Explainable AI, Experiments</a:t>
            </a:r>
            <a:endParaRPr sz="933">
              <a:solidFill>
                <a:schemeClr val="accent1"/>
              </a:solidFill>
              <a:latin typeface="Google Sans"/>
              <a:ea typeface="Google Sans"/>
              <a:cs typeface="Google Sans"/>
              <a:sym typeface="Google Sans"/>
            </a:endParaRPr>
          </a:p>
        </p:txBody>
      </p:sp>
      <p:sp>
        <p:nvSpPr>
          <p:cNvPr id="531" name="Google Shape;531;p62"/>
          <p:cNvSpPr txBox="1"/>
          <p:nvPr/>
        </p:nvSpPr>
        <p:spPr>
          <a:xfrm>
            <a:off x="6773800" y="5113800"/>
            <a:ext cx="8548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Collaboration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Feature Store, AI Platform Pipelines</a:t>
            </a:r>
            <a:endParaRPr sz="933">
              <a:solidFill>
                <a:schemeClr val="accent1"/>
              </a:solidFill>
              <a:latin typeface="Google Sans"/>
              <a:ea typeface="Google Sans"/>
              <a:cs typeface="Google Sans"/>
              <a:sym typeface="Google Sans"/>
            </a:endParaRPr>
          </a:p>
        </p:txBody>
      </p:sp>
      <p:sp>
        <p:nvSpPr>
          <p:cNvPr id="532" name="Google Shape;532;p62"/>
          <p:cNvSpPr txBox="1"/>
          <p:nvPr/>
        </p:nvSpPr>
        <p:spPr>
          <a:xfrm>
            <a:off x="677380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Point-and-click dev</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AutoML</a:t>
            </a:r>
            <a:endParaRPr sz="933">
              <a:solidFill>
                <a:schemeClr val="accent1"/>
              </a:solidFill>
              <a:latin typeface="Google Sans"/>
              <a:ea typeface="Google Sans"/>
              <a:cs typeface="Google Sans"/>
              <a:sym typeface="Google Sans"/>
            </a:endParaRPr>
          </a:p>
        </p:txBody>
      </p:sp>
      <p:sp>
        <p:nvSpPr>
          <p:cNvPr id="533" name="Google Shape;533;p62"/>
          <p:cNvSpPr txBox="1"/>
          <p:nvPr/>
        </p:nvSpPr>
        <p:spPr>
          <a:xfrm>
            <a:off x="628292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Data scientist</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Models that work</a:t>
            </a:r>
            <a:endParaRPr sz="1067">
              <a:solidFill>
                <a:srgbClr val="202124"/>
              </a:solidFill>
              <a:latin typeface="Google Sans"/>
              <a:ea typeface="Google Sans"/>
              <a:cs typeface="Google Sans"/>
              <a:sym typeface="Google Sans"/>
            </a:endParaRPr>
          </a:p>
        </p:txBody>
      </p:sp>
      <p:sp>
        <p:nvSpPr>
          <p:cNvPr id="534" name="Google Shape;534;p62"/>
          <p:cNvSpPr/>
          <p:nvPr/>
        </p:nvSpPr>
        <p:spPr>
          <a:xfrm>
            <a:off x="4294616"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35" name="Google Shape;535;p62"/>
          <p:cNvSpPr txBox="1"/>
          <p:nvPr/>
        </p:nvSpPr>
        <p:spPr>
          <a:xfrm>
            <a:off x="4931301" y="26492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Self-driving infra</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BigQuery, Dataflow, Composer</a:t>
            </a:r>
            <a:endParaRPr sz="933">
              <a:solidFill>
                <a:schemeClr val="accent4"/>
              </a:solidFill>
              <a:latin typeface="Google Sans"/>
              <a:ea typeface="Google Sans"/>
              <a:cs typeface="Google Sans"/>
              <a:sym typeface="Google Sans"/>
            </a:endParaRPr>
          </a:p>
        </p:txBody>
      </p:sp>
      <p:sp>
        <p:nvSpPr>
          <p:cNvPr id="536" name="Google Shape;536;p62"/>
          <p:cNvSpPr txBox="1"/>
          <p:nvPr/>
        </p:nvSpPr>
        <p:spPr>
          <a:xfrm>
            <a:off x="493128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Broad choice of tools/language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Dataproc, Dataflow</a:t>
            </a:r>
            <a:endParaRPr sz="933">
              <a:solidFill>
                <a:schemeClr val="accent4"/>
              </a:solidFill>
              <a:latin typeface="Google Sans"/>
              <a:ea typeface="Google Sans"/>
              <a:cs typeface="Google Sans"/>
              <a:sym typeface="Google Sans"/>
            </a:endParaRPr>
          </a:p>
        </p:txBody>
      </p:sp>
      <p:sp>
        <p:nvSpPr>
          <p:cNvPr id="537" name="Google Shape;537;p62"/>
          <p:cNvSpPr txBox="1"/>
          <p:nvPr/>
        </p:nvSpPr>
        <p:spPr>
          <a:xfrm>
            <a:off x="4931287"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Real-time capabilities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BigQuery, Dataflow</a:t>
            </a:r>
            <a:endParaRPr sz="933">
              <a:solidFill>
                <a:schemeClr val="accent4"/>
              </a:solidFill>
              <a:latin typeface="Google Sans"/>
              <a:ea typeface="Google Sans"/>
              <a:cs typeface="Google Sans"/>
              <a:sym typeface="Google Sans"/>
            </a:endParaRPr>
          </a:p>
        </p:txBody>
      </p:sp>
      <p:sp>
        <p:nvSpPr>
          <p:cNvPr id="538" name="Google Shape;538;p62"/>
          <p:cNvSpPr txBox="1"/>
          <p:nvPr/>
        </p:nvSpPr>
        <p:spPr>
          <a:xfrm>
            <a:off x="4931303" y="42871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Data quality /lineage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AI Platform, BigQuery, Dataflow</a:t>
            </a:r>
            <a:endParaRPr sz="933">
              <a:solidFill>
                <a:schemeClr val="accent4"/>
              </a:solidFill>
              <a:latin typeface="Google Sans"/>
              <a:ea typeface="Google Sans"/>
              <a:cs typeface="Google Sans"/>
              <a:sym typeface="Google Sans"/>
            </a:endParaRPr>
          </a:p>
        </p:txBody>
      </p:sp>
      <p:sp>
        <p:nvSpPr>
          <p:cNvPr id="539" name="Google Shape;539;p62"/>
          <p:cNvSpPr txBox="1"/>
          <p:nvPr/>
        </p:nvSpPr>
        <p:spPr>
          <a:xfrm>
            <a:off x="444040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Data engineer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Get clean, useful data</a:t>
            </a:r>
            <a:endParaRPr sz="1067">
              <a:solidFill>
                <a:srgbClr val="202124"/>
              </a:solidFill>
              <a:latin typeface="Google Sans"/>
              <a:ea typeface="Google Sans"/>
              <a:cs typeface="Google Sans"/>
              <a:sym typeface="Google Sans"/>
            </a:endParaRPr>
          </a:p>
        </p:txBody>
      </p:sp>
      <p:sp>
        <p:nvSpPr>
          <p:cNvPr id="540" name="Google Shape;540;p62"/>
          <p:cNvSpPr txBox="1">
            <a:spLocks noGrp="1"/>
          </p:cNvSpPr>
          <p:nvPr>
            <p:ph type="title"/>
          </p:nvPr>
        </p:nvSpPr>
        <p:spPr>
          <a:xfrm>
            <a:off x="609567" y="613667"/>
            <a:ext cx="10460400" cy="398000"/>
          </a:xfrm>
          <a:prstGeom prst="rect">
            <a:avLst/>
          </a:prstGeom>
        </p:spPr>
        <p:txBody>
          <a:bodyPr spcFirstLastPara="1" vert="horz" wrap="square" lIns="0" tIns="0" rIns="121900" bIns="0" rtlCol="0" anchor="t" anchorCtr="0">
            <a:noAutofit/>
          </a:bodyPr>
          <a:lstStyle/>
          <a:p>
            <a:r>
              <a:rPr lang="en"/>
              <a:t>A platform for all users and intents throughout the ML lifecycle</a:t>
            </a:r>
            <a:endParaRPr/>
          </a:p>
        </p:txBody>
      </p:sp>
      <p:sp>
        <p:nvSpPr>
          <p:cNvPr id="541" name="Google Shape;541;p62"/>
          <p:cNvSpPr/>
          <p:nvPr/>
        </p:nvSpPr>
        <p:spPr>
          <a:xfrm>
            <a:off x="2452099"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pic>
        <p:nvPicPr>
          <p:cNvPr id="542" name="Google Shape;542;p62"/>
          <p:cNvPicPr preferRelativeResize="0"/>
          <p:nvPr/>
        </p:nvPicPr>
        <p:blipFill>
          <a:blip r:embed="rId3">
            <a:alphaModFix/>
          </a:blip>
          <a:stretch>
            <a:fillRect/>
          </a:stretch>
        </p:blipFill>
        <p:spPr>
          <a:xfrm>
            <a:off x="2638117" y="2827600"/>
            <a:ext cx="306400" cy="306400"/>
          </a:xfrm>
          <a:prstGeom prst="rect">
            <a:avLst/>
          </a:prstGeom>
          <a:noFill/>
          <a:ln>
            <a:noFill/>
          </a:ln>
        </p:spPr>
      </p:pic>
      <p:pic>
        <p:nvPicPr>
          <p:cNvPr id="543" name="Google Shape;543;p62"/>
          <p:cNvPicPr preferRelativeResize="0"/>
          <p:nvPr/>
        </p:nvPicPr>
        <p:blipFill rotWithShape="1">
          <a:blip r:embed="rId4">
            <a:alphaModFix/>
          </a:blip>
          <a:srcRect/>
          <a:stretch/>
        </p:blipFill>
        <p:spPr>
          <a:xfrm>
            <a:off x="2613283" y="3619465"/>
            <a:ext cx="356067" cy="356067"/>
          </a:xfrm>
          <a:prstGeom prst="rect">
            <a:avLst/>
          </a:prstGeom>
          <a:noFill/>
          <a:ln>
            <a:noFill/>
          </a:ln>
        </p:spPr>
      </p:pic>
      <p:pic>
        <p:nvPicPr>
          <p:cNvPr id="544" name="Google Shape;544;p62"/>
          <p:cNvPicPr preferRelativeResize="0"/>
          <p:nvPr/>
        </p:nvPicPr>
        <p:blipFill>
          <a:blip r:embed="rId5">
            <a:alphaModFix/>
          </a:blip>
          <a:stretch>
            <a:fillRect/>
          </a:stretch>
        </p:blipFill>
        <p:spPr>
          <a:xfrm>
            <a:off x="2629867" y="5281567"/>
            <a:ext cx="322900" cy="322867"/>
          </a:xfrm>
          <a:prstGeom prst="rect">
            <a:avLst/>
          </a:prstGeom>
          <a:noFill/>
          <a:ln>
            <a:noFill/>
          </a:ln>
        </p:spPr>
      </p:pic>
      <p:pic>
        <p:nvPicPr>
          <p:cNvPr id="545" name="Google Shape;545;p62"/>
          <p:cNvPicPr preferRelativeResize="0"/>
          <p:nvPr/>
        </p:nvPicPr>
        <p:blipFill rotWithShape="1">
          <a:blip r:embed="rId6">
            <a:alphaModFix/>
          </a:blip>
          <a:srcRect r="80493"/>
          <a:stretch/>
        </p:blipFill>
        <p:spPr>
          <a:xfrm>
            <a:off x="2656533" y="4435161"/>
            <a:ext cx="269572" cy="367068"/>
          </a:xfrm>
          <a:prstGeom prst="rect">
            <a:avLst/>
          </a:prstGeom>
          <a:noFill/>
          <a:ln>
            <a:noFill/>
          </a:ln>
        </p:spPr>
      </p:pic>
      <p:sp>
        <p:nvSpPr>
          <p:cNvPr id="546" name="Google Shape;546;p62"/>
          <p:cNvSpPr txBox="1"/>
          <p:nvPr/>
        </p:nvSpPr>
        <p:spPr>
          <a:xfrm>
            <a:off x="3088767"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Endless EDW</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BigQuery</a:t>
            </a:r>
            <a:endParaRPr sz="933">
              <a:solidFill>
                <a:schemeClr val="accent1"/>
              </a:solidFill>
              <a:latin typeface="Google Sans"/>
              <a:ea typeface="Google Sans"/>
              <a:cs typeface="Google Sans"/>
              <a:sym typeface="Google Sans"/>
            </a:endParaRPr>
          </a:p>
        </p:txBody>
      </p:sp>
      <p:sp>
        <p:nvSpPr>
          <p:cNvPr id="547" name="Google Shape;547;p62"/>
          <p:cNvSpPr txBox="1"/>
          <p:nvPr/>
        </p:nvSpPr>
        <p:spPr>
          <a:xfrm>
            <a:off x="308876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Self-managed data pipelines</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Data Fusion, Dataflow</a:t>
            </a:r>
            <a:endParaRPr sz="933">
              <a:solidFill>
                <a:schemeClr val="accent1"/>
              </a:solidFill>
              <a:latin typeface="Google Sans"/>
              <a:ea typeface="Google Sans"/>
              <a:cs typeface="Google Sans"/>
              <a:sym typeface="Google Sans"/>
            </a:endParaRPr>
          </a:p>
        </p:txBody>
      </p:sp>
      <p:sp>
        <p:nvSpPr>
          <p:cNvPr id="548" name="Google Shape;548;p62"/>
          <p:cNvSpPr txBox="1"/>
          <p:nvPr/>
        </p:nvSpPr>
        <p:spPr>
          <a:xfrm>
            <a:off x="3088767"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Machine learning in SQL</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BigQuery ML</a:t>
            </a:r>
            <a:endParaRPr sz="933">
              <a:solidFill>
                <a:schemeClr val="accent1"/>
              </a:solidFill>
              <a:latin typeface="Google Sans"/>
              <a:ea typeface="Google Sans"/>
              <a:cs typeface="Google Sans"/>
              <a:sym typeface="Google Sans"/>
            </a:endParaRPr>
          </a:p>
        </p:txBody>
      </p:sp>
      <p:sp>
        <p:nvSpPr>
          <p:cNvPr id="549" name="Google Shape;549;p62"/>
          <p:cNvSpPr txBox="1"/>
          <p:nvPr/>
        </p:nvSpPr>
        <p:spPr>
          <a:xfrm>
            <a:off x="3088767"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Data models, catalog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Looker, Data Catalog</a:t>
            </a:r>
            <a:endParaRPr sz="933">
              <a:solidFill>
                <a:schemeClr val="accent1"/>
              </a:solidFill>
              <a:latin typeface="Google Sans"/>
              <a:ea typeface="Google Sans"/>
              <a:cs typeface="Google Sans"/>
              <a:sym typeface="Google Sans"/>
            </a:endParaRPr>
          </a:p>
        </p:txBody>
      </p:sp>
      <p:sp>
        <p:nvSpPr>
          <p:cNvPr id="550" name="Google Shape;550;p62"/>
          <p:cNvSpPr txBox="1"/>
          <p:nvPr/>
        </p:nvSpPr>
        <p:spPr>
          <a:xfrm>
            <a:off x="259788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Data analyst</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Query and analyze</a:t>
            </a:r>
            <a:endParaRPr sz="1067">
              <a:solidFill>
                <a:srgbClr val="202124"/>
              </a:solidFill>
              <a:latin typeface="Google Sans"/>
              <a:ea typeface="Google Sans"/>
              <a:cs typeface="Google Sans"/>
              <a:sym typeface="Google Sans"/>
            </a:endParaRPr>
          </a:p>
        </p:txBody>
      </p:sp>
      <p:sp>
        <p:nvSpPr>
          <p:cNvPr id="551" name="Google Shape;551;p62"/>
          <p:cNvSpPr/>
          <p:nvPr/>
        </p:nvSpPr>
        <p:spPr>
          <a:xfrm>
            <a:off x="609600"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52" name="Google Shape;552;p62"/>
          <p:cNvSpPr txBox="1"/>
          <p:nvPr/>
        </p:nvSpPr>
        <p:spPr>
          <a:xfrm>
            <a:off x="1246267"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Interactive BI</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Looker</a:t>
            </a:r>
            <a:endParaRPr sz="933">
              <a:solidFill>
                <a:srgbClr val="34A853"/>
              </a:solidFill>
              <a:latin typeface="Google Sans"/>
              <a:ea typeface="Google Sans"/>
              <a:cs typeface="Google Sans"/>
              <a:sym typeface="Google Sans"/>
            </a:endParaRPr>
          </a:p>
        </p:txBody>
      </p:sp>
      <p:sp>
        <p:nvSpPr>
          <p:cNvPr id="553" name="Google Shape;553;p62"/>
          <p:cNvSpPr txBox="1"/>
          <p:nvPr/>
        </p:nvSpPr>
        <p:spPr>
          <a:xfrm>
            <a:off x="124626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EDW in a Spreadsheet</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Connected Sheets</a:t>
            </a:r>
            <a:endParaRPr sz="933">
              <a:solidFill>
                <a:srgbClr val="34A853"/>
              </a:solidFill>
              <a:latin typeface="Google Sans"/>
              <a:ea typeface="Google Sans"/>
              <a:cs typeface="Google Sans"/>
              <a:sym typeface="Google Sans"/>
            </a:endParaRPr>
          </a:p>
        </p:txBody>
      </p:sp>
      <p:sp>
        <p:nvSpPr>
          <p:cNvPr id="554" name="Google Shape;554;p62"/>
          <p:cNvSpPr txBox="1"/>
          <p:nvPr/>
        </p:nvSpPr>
        <p:spPr>
          <a:xfrm>
            <a:off x="1246267" y="42871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Natural Language Query</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Data QnA</a:t>
            </a:r>
            <a:endParaRPr sz="933">
              <a:solidFill>
                <a:srgbClr val="34A853"/>
              </a:solidFill>
              <a:latin typeface="Google Sans"/>
              <a:ea typeface="Google Sans"/>
              <a:cs typeface="Google Sans"/>
              <a:sym typeface="Google Sans"/>
            </a:endParaRPr>
          </a:p>
        </p:txBody>
      </p:sp>
      <p:sp>
        <p:nvSpPr>
          <p:cNvPr id="555" name="Google Shape;555;p62"/>
          <p:cNvSpPr txBox="1"/>
          <p:nvPr/>
        </p:nvSpPr>
        <p:spPr>
          <a:xfrm>
            <a:off x="75538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Product Manager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Insights and objectives</a:t>
            </a:r>
            <a:endParaRPr sz="1067">
              <a:solidFill>
                <a:srgbClr val="202124"/>
              </a:solidFill>
              <a:latin typeface="Google Sans"/>
              <a:ea typeface="Google Sans"/>
              <a:cs typeface="Google Sans"/>
              <a:sym typeface="Google Sans"/>
            </a:endParaRPr>
          </a:p>
        </p:txBody>
      </p:sp>
      <p:pic>
        <p:nvPicPr>
          <p:cNvPr id="556" name="Google Shape;556;p62"/>
          <p:cNvPicPr preferRelativeResize="0"/>
          <p:nvPr/>
        </p:nvPicPr>
        <p:blipFill rotWithShape="1">
          <a:blip r:embed="rId6">
            <a:alphaModFix/>
          </a:blip>
          <a:srcRect r="80493"/>
          <a:stretch/>
        </p:blipFill>
        <p:spPr>
          <a:xfrm>
            <a:off x="814033" y="2797266"/>
            <a:ext cx="269572" cy="367068"/>
          </a:xfrm>
          <a:prstGeom prst="rect">
            <a:avLst/>
          </a:prstGeom>
          <a:noFill/>
          <a:ln>
            <a:noFill/>
          </a:ln>
        </p:spPr>
      </p:pic>
      <p:pic>
        <p:nvPicPr>
          <p:cNvPr id="557" name="Google Shape;557;p62"/>
          <p:cNvPicPr preferRelativeResize="0"/>
          <p:nvPr/>
        </p:nvPicPr>
        <p:blipFill>
          <a:blip r:embed="rId7">
            <a:alphaModFix/>
          </a:blip>
          <a:stretch>
            <a:fillRect/>
          </a:stretch>
        </p:blipFill>
        <p:spPr>
          <a:xfrm>
            <a:off x="764755" y="4435210"/>
            <a:ext cx="368133" cy="368133"/>
          </a:xfrm>
          <a:prstGeom prst="rect">
            <a:avLst/>
          </a:prstGeom>
          <a:noFill/>
          <a:ln>
            <a:noFill/>
          </a:ln>
        </p:spPr>
      </p:pic>
      <p:pic>
        <p:nvPicPr>
          <p:cNvPr id="558" name="Google Shape;558;p62"/>
          <p:cNvPicPr preferRelativeResize="0"/>
          <p:nvPr/>
        </p:nvPicPr>
        <p:blipFill>
          <a:blip r:embed="rId8">
            <a:alphaModFix/>
          </a:blip>
          <a:stretch>
            <a:fillRect/>
          </a:stretch>
        </p:blipFill>
        <p:spPr>
          <a:xfrm>
            <a:off x="763247" y="3618007"/>
            <a:ext cx="356068" cy="356027"/>
          </a:xfrm>
          <a:prstGeom prst="rect">
            <a:avLst/>
          </a:prstGeom>
          <a:noFill/>
          <a:ln>
            <a:noFill/>
          </a:ln>
        </p:spPr>
      </p:pic>
      <p:sp>
        <p:nvSpPr>
          <p:cNvPr id="559" name="Google Shape;559;p62"/>
          <p:cNvSpPr/>
          <p:nvPr/>
        </p:nvSpPr>
        <p:spPr>
          <a:xfrm>
            <a:off x="4485733" y="2827801"/>
            <a:ext cx="296219" cy="302724"/>
          </a:xfrm>
          <a:custGeom>
            <a:avLst/>
            <a:gdLst/>
            <a:ahLst/>
            <a:cxnLst/>
            <a:rect l="l" t="t" r="r" b="b"/>
            <a:pathLst>
              <a:path w="25412" h="25970" extrusionOk="0">
                <a:moveTo>
                  <a:pt x="12686" y="8431"/>
                </a:moveTo>
                <a:cubicBezTo>
                  <a:pt x="15018" y="8431"/>
                  <a:pt x="17245" y="10245"/>
                  <a:pt x="17245" y="12985"/>
                </a:cubicBezTo>
                <a:cubicBezTo>
                  <a:pt x="17245" y="15482"/>
                  <a:pt x="15218" y="17509"/>
                  <a:pt x="12721" y="17538"/>
                </a:cubicBezTo>
                <a:cubicBezTo>
                  <a:pt x="8667" y="17509"/>
                  <a:pt x="6639" y="12632"/>
                  <a:pt x="9489" y="9783"/>
                </a:cubicBezTo>
                <a:cubicBezTo>
                  <a:pt x="10423" y="8849"/>
                  <a:pt x="11566" y="8431"/>
                  <a:pt x="12686" y="8431"/>
                </a:cubicBezTo>
                <a:close/>
                <a:moveTo>
                  <a:pt x="10106" y="0"/>
                </a:moveTo>
                <a:cubicBezTo>
                  <a:pt x="9812" y="0"/>
                  <a:pt x="9518" y="235"/>
                  <a:pt x="9489" y="529"/>
                </a:cubicBezTo>
                <a:lnTo>
                  <a:pt x="8990" y="3966"/>
                </a:lnTo>
                <a:cubicBezTo>
                  <a:pt x="8196" y="4289"/>
                  <a:pt x="7462" y="4730"/>
                  <a:pt x="6786" y="5259"/>
                </a:cubicBezTo>
                <a:lnTo>
                  <a:pt x="3555" y="3966"/>
                </a:lnTo>
                <a:cubicBezTo>
                  <a:pt x="3479" y="3936"/>
                  <a:pt x="3399" y="3921"/>
                  <a:pt x="3320" y="3921"/>
                </a:cubicBezTo>
                <a:cubicBezTo>
                  <a:pt x="3093" y="3921"/>
                  <a:pt x="2871" y="4042"/>
                  <a:pt x="2762" y="4260"/>
                </a:cubicBezTo>
                <a:lnTo>
                  <a:pt x="176" y="8755"/>
                </a:lnTo>
                <a:cubicBezTo>
                  <a:pt x="0" y="9019"/>
                  <a:pt x="88" y="9371"/>
                  <a:pt x="323" y="9577"/>
                </a:cubicBezTo>
                <a:lnTo>
                  <a:pt x="3055" y="11722"/>
                </a:lnTo>
                <a:cubicBezTo>
                  <a:pt x="3026" y="12133"/>
                  <a:pt x="2967" y="12574"/>
                  <a:pt x="2967" y="12985"/>
                </a:cubicBezTo>
                <a:cubicBezTo>
                  <a:pt x="2967" y="13426"/>
                  <a:pt x="3026" y="13837"/>
                  <a:pt x="3055" y="14248"/>
                </a:cubicBezTo>
                <a:lnTo>
                  <a:pt x="323" y="16422"/>
                </a:lnTo>
                <a:cubicBezTo>
                  <a:pt x="88" y="16598"/>
                  <a:pt x="30" y="16951"/>
                  <a:pt x="176" y="17245"/>
                </a:cubicBezTo>
                <a:lnTo>
                  <a:pt x="2762" y="21739"/>
                </a:lnTo>
                <a:cubicBezTo>
                  <a:pt x="2892" y="21934"/>
                  <a:pt x="3101" y="22049"/>
                  <a:pt x="3320" y="22049"/>
                </a:cubicBezTo>
                <a:cubicBezTo>
                  <a:pt x="3398" y="22049"/>
                  <a:pt x="3478" y="22035"/>
                  <a:pt x="3555" y="22004"/>
                </a:cubicBezTo>
                <a:lnTo>
                  <a:pt x="6786" y="20711"/>
                </a:lnTo>
                <a:cubicBezTo>
                  <a:pt x="7462" y="21240"/>
                  <a:pt x="8196" y="21651"/>
                  <a:pt x="8990" y="21974"/>
                </a:cubicBezTo>
                <a:lnTo>
                  <a:pt x="9489" y="25412"/>
                </a:lnTo>
                <a:cubicBezTo>
                  <a:pt x="9518" y="25735"/>
                  <a:pt x="9812" y="25970"/>
                  <a:pt x="10135" y="25970"/>
                </a:cubicBezTo>
                <a:lnTo>
                  <a:pt x="15306" y="25970"/>
                </a:lnTo>
                <a:cubicBezTo>
                  <a:pt x="15629" y="25970"/>
                  <a:pt x="15923" y="25735"/>
                  <a:pt x="15952" y="25412"/>
                </a:cubicBezTo>
                <a:lnTo>
                  <a:pt x="16452" y="21974"/>
                </a:lnTo>
                <a:cubicBezTo>
                  <a:pt x="17215" y="21651"/>
                  <a:pt x="17979" y="21211"/>
                  <a:pt x="18655" y="20682"/>
                </a:cubicBezTo>
                <a:lnTo>
                  <a:pt x="21886" y="22004"/>
                </a:lnTo>
                <a:cubicBezTo>
                  <a:pt x="21956" y="22032"/>
                  <a:pt x="22028" y="22045"/>
                  <a:pt x="22099" y="22045"/>
                </a:cubicBezTo>
                <a:cubicBezTo>
                  <a:pt x="22326" y="22045"/>
                  <a:pt x="22545" y="21911"/>
                  <a:pt x="22680" y="21710"/>
                </a:cubicBezTo>
                <a:lnTo>
                  <a:pt x="25265" y="17215"/>
                </a:lnTo>
                <a:cubicBezTo>
                  <a:pt x="25412" y="16951"/>
                  <a:pt x="25353" y="16598"/>
                  <a:pt x="25118" y="16393"/>
                </a:cubicBezTo>
                <a:lnTo>
                  <a:pt x="22356" y="14248"/>
                </a:lnTo>
                <a:cubicBezTo>
                  <a:pt x="22415" y="13837"/>
                  <a:pt x="22445" y="13396"/>
                  <a:pt x="22445" y="12985"/>
                </a:cubicBezTo>
                <a:cubicBezTo>
                  <a:pt x="22445" y="12544"/>
                  <a:pt x="22415" y="12133"/>
                  <a:pt x="22356" y="11722"/>
                </a:cubicBezTo>
                <a:lnTo>
                  <a:pt x="25089" y="9577"/>
                </a:lnTo>
                <a:cubicBezTo>
                  <a:pt x="25324" y="9371"/>
                  <a:pt x="25382" y="9019"/>
                  <a:pt x="25235" y="8725"/>
                </a:cubicBezTo>
                <a:lnTo>
                  <a:pt x="22650" y="4230"/>
                </a:lnTo>
                <a:cubicBezTo>
                  <a:pt x="22542" y="4035"/>
                  <a:pt x="22322" y="3920"/>
                  <a:pt x="22096" y="3920"/>
                </a:cubicBezTo>
                <a:cubicBezTo>
                  <a:pt x="22016" y="3920"/>
                  <a:pt x="21934" y="3935"/>
                  <a:pt x="21857" y="3966"/>
                </a:cubicBezTo>
                <a:lnTo>
                  <a:pt x="18626" y="5259"/>
                </a:lnTo>
                <a:cubicBezTo>
                  <a:pt x="17950" y="4730"/>
                  <a:pt x="17215" y="4318"/>
                  <a:pt x="16422" y="3995"/>
                </a:cubicBezTo>
                <a:lnTo>
                  <a:pt x="15923" y="529"/>
                </a:lnTo>
                <a:cubicBezTo>
                  <a:pt x="15893" y="235"/>
                  <a:pt x="15629" y="0"/>
                  <a:pt x="15306"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0" name="Google Shape;560;p62"/>
          <p:cNvSpPr/>
          <p:nvPr/>
        </p:nvSpPr>
        <p:spPr>
          <a:xfrm>
            <a:off x="4498834" y="5314265"/>
            <a:ext cx="270037" cy="257459"/>
          </a:xfrm>
          <a:custGeom>
            <a:avLst/>
            <a:gdLst/>
            <a:ahLst/>
            <a:cxnLst/>
            <a:rect l="l" t="t" r="r" b="b"/>
            <a:pathLst>
              <a:path w="6655" h="6345" extrusionOk="0">
                <a:moveTo>
                  <a:pt x="3130" y="1765"/>
                </a:moveTo>
                <a:lnTo>
                  <a:pt x="3130" y="3530"/>
                </a:lnTo>
                <a:lnTo>
                  <a:pt x="4640" y="4424"/>
                </a:lnTo>
                <a:lnTo>
                  <a:pt x="4895" y="3996"/>
                </a:lnTo>
                <a:lnTo>
                  <a:pt x="3659" y="3265"/>
                </a:lnTo>
                <a:lnTo>
                  <a:pt x="3659" y="1765"/>
                </a:lnTo>
                <a:close/>
                <a:moveTo>
                  <a:pt x="6654" y="1"/>
                </a:moveTo>
                <a:lnTo>
                  <a:pt x="5693" y="991"/>
                </a:lnTo>
                <a:cubicBezTo>
                  <a:pt x="5075" y="381"/>
                  <a:pt x="4268" y="75"/>
                  <a:pt x="3462" y="75"/>
                </a:cubicBezTo>
                <a:cubicBezTo>
                  <a:pt x="2657" y="75"/>
                  <a:pt x="1851" y="381"/>
                  <a:pt x="1236" y="991"/>
                </a:cubicBezTo>
                <a:cubicBezTo>
                  <a:pt x="0" y="2217"/>
                  <a:pt x="5" y="4213"/>
                  <a:pt x="1241" y="5429"/>
                </a:cubicBezTo>
                <a:cubicBezTo>
                  <a:pt x="1863" y="6040"/>
                  <a:pt x="2673" y="6345"/>
                  <a:pt x="3484" y="6345"/>
                </a:cubicBezTo>
                <a:cubicBezTo>
                  <a:pt x="4294" y="6345"/>
                  <a:pt x="5104" y="6040"/>
                  <a:pt x="5726" y="5429"/>
                </a:cubicBezTo>
                <a:cubicBezTo>
                  <a:pt x="6347" y="4814"/>
                  <a:pt x="6654" y="3905"/>
                  <a:pt x="6654" y="3208"/>
                </a:cubicBezTo>
                <a:lnTo>
                  <a:pt x="5948" y="3208"/>
                </a:lnTo>
                <a:cubicBezTo>
                  <a:pt x="5962" y="3862"/>
                  <a:pt x="5702" y="4487"/>
                  <a:pt x="5231" y="4934"/>
                </a:cubicBezTo>
                <a:cubicBezTo>
                  <a:pt x="4748" y="5410"/>
                  <a:pt x="4118" y="5648"/>
                  <a:pt x="3489" y="5648"/>
                </a:cubicBezTo>
                <a:cubicBezTo>
                  <a:pt x="2860" y="5648"/>
                  <a:pt x="2231" y="5410"/>
                  <a:pt x="1750" y="4934"/>
                </a:cubicBezTo>
                <a:cubicBezTo>
                  <a:pt x="789" y="3987"/>
                  <a:pt x="789" y="2434"/>
                  <a:pt x="1750" y="1487"/>
                </a:cubicBezTo>
                <a:cubicBezTo>
                  <a:pt x="2222" y="1017"/>
                  <a:pt x="2837" y="787"/>
                  <a:pt x="3455" y="787"/>
                </a:cubicBezTo>
                <a:cubicBezTo>
                  <a:pt x="4097" y="787"/>
                  <a:pt x="4741" y="1035"/>
                  <a:pt x="5231" y="1520"/>
                </a:cubicBezTo>
                <a:lnTo>
                  <a:pt x="4265" y="2515"/>
                </a:lnTo>
                <a:lnTo>
                  <a:pt x="6654" y="2515"/>
                </a:lnTo>
                <a:lnTo>
                  <a:pt x="665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1" name="Google Shape;561;p62"/>
          <p:cNvSpPr/>
          <p:nvPr/>
        </p:nvSpPr>
        <p:spPr>
          <a:xfrm>
            <a:off x="4501299" y="3668532"/>
            <a:ext cx="265112" cy="257933"/>
          </a:xfrm>
          <a:custGeom>
            <a:avLst/>
            <a:gdLst/>
            <a:ahLst/>
            <a:cxnLst/>
            <a:rect l="l" t="t" r="r" b="b"/>
            <a:pathLst>
              <a:path w="8309" h="8084" extrusionOk="0">
                <a:moveTo>
                  <a:pt x="2585" y="1"/>
                </a:moveTo>
                <a:cubicBezTo>
                  <a:pt x="2232" y="1"/>
                  <a:pt x="1878" y="80"/>
                  <a:pt x="1548" y="241"/>
                </a:cubicBezTo>
                <a:lnTo>
                  <a:pt x="3144" y="1837"/>
                </a:lnTo>
                <a:lnTo>
                  <a:pt x="2024" y="2962"/>
                </a:lnTo>
                <a:lnTo>
                  <a:pt x="428" y="1361"/>
                </a:lnTo>
                <a:lnTo>
                  <a:pt x="428" y="1361"/>
                </a:lnTo>
                <a:cubicBezTo>
                  <a:pt x="0" y="2241"/>
                  <a:pt x="154" y="3289"/>
                  <a:pt x="817" y="4005"/>
                </a:cubicBezTo>
                <a:cubicBezTo>
                  <a:pt x="1273" y="4505"/>
                  <a:pt x="1909" y="4773"/>
                  <a:pt x="2559" y="4773"/>
                </a:cubicBezTo>
                <a:cubicBezTo>
                  <a:pt x="2848" y="4773"/>
                  <a:pt x="3139" y="4720"/>
                  <a:pt x="3418" y="4611"/>
                </a:cubicBezTo>
                <a:lnTo>
                  <a:pt x="6784" y="7972"/>
                </a:lnTo>
                <a:cubicBezTo>
                  <a:pt x="6854" y="8046"/>
                  <a:pt x="6946" y="8083"/>
                  <a:pt x="7039" y="8083"/>
                </a:cubicBezTo>
                <a:cubicBezTo>
                  <a:pt x="7132" y="8083"/>
                  <a:pt x="7226" y="8046"/>
                  <a:pt x="7298" y="7972"/>
                </a:cubicBezTo>
                <a:lnTo>
                  <a:pt x="8159" y="7111"/>
                </a:lnTo>
                <a:cubicBezTo>
                  <a:pt x="8308" y="6972"/>
                  <a:pt x="8308" y="6736"/>
                  <a:pt x="8159" y="6597"/>
                </a:cubicBezTo>
                <a:lnTo>
                  <a:pt x="4798" y="3236"/>
                </a:lnTo>
                <a:cubicBezTo>
                  <a:pt x="5149" y="2322"/>
                  <a:pt x="4909" y="1289"/>
                  <a:pt x="4192" y="630"/>
                </a:cubicBezTo>
                <a:cubicBezTo>
                  <a:pt x="3746" y="216"/>
                  <a:pt x="3168" y="1"/>
                  <a:pt x="25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2" name="Google Shape;562;p62"/>
          <p:cNvSpPr/>
          <p:nvPr/>
        </p:nvSpPr>
        <p:spPr>
          <a:xfrm rot="5400000">
            <a:off x="4541180" y="4496379"/>
            <a:ext cx="185331" cy="244639"/>
          </a:xfrm>
          <a:custGeom>
            <a:avLst/>
            <a:gdLst/>
            <a:ahLst/>
            <a:cxnLst/>
            <a:rect l="l" t="t" r="r" b="b"/>
            <a:pathLst>
              <a:path w="4717" h="6227" extrusionOk="0">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3" name="Google Shape;563;p62"/>
          <p:cNvSpPr/>
          <p:nvPr/>
        </p:nvSpPr>
        <p:spPr>
          <a:xfrm>
            <a:off x="6315534" y="2856433"/>
            <a:ext cx="321697" cy="248736"/>
          </a:xfrm>
          <a:custGeom>
            <a:avLst/>
            <a:gdLst/>
            <a:ahLst/>
            <a:cxnLst/>
            <a:rect l="l" t="t" r="r" b="b"/>
            <a:pathLst>
              <a:path w="8093" h="6257" extrusionOk="0">
                <a:moveTo>
                  <a:pt x="6115" y="736"/>
                </a:moveTo>
                <a:cubicBezTo>
                  <a:pt x="6537" y="736"/>
                  <a:pt x="6954" y="799"/>
                  <a:pt x="7357" y="919"/>
                </a:cubicBezTo>
                <a:lnTo>
                  <a:pt x="7357" y="5150"/>
                </a:lnTo>
                <a:cubicBezTo>
                  <a:pt x="6954" y="5030"/>
                  <a:pt x="6537" y="4967"/>
                  <a:pt x="6115" y="4967"/>
                </a:cubicBezTo>
                <a:cubicBezTo>
                  <a:pt x="6100" y="4967"/>
                  <a:pt x="6084" y="4967"/>
                  <a:pt x="6068" y="4968"/>
                </a:cubicBezTo>
                <a:cubicBezTo>
                  <a:pt x="5443" y="4968"/>
                  <a:pt x="4544" y="5208"/>
                  <a:pt x="4044" y="5521"/>
                </a:cubicBezTo>
                <a:lnTo>
                  <a:pt x="4044" y="1290"/>
                </a:lnTo>
                <a:cubicBezTo>
                  <a:pt x="4544" y="977"/>
                  <a:pt x="5443" y="737"/>
                  <a:pt x="6068" y="737"/>
                </a:cubicBezTo>
                <a:cubicBezTo>
                  <a:pt x="6084" y="737"/>
                  <a:pt x="6100" y="736"/>
                  <a:pt x="6115" y="736"/>
                </a:cubicBezTo>
                <a:close/>
                <a:moveTo>
                  <a:pt x="6115" y="1"/>
                </a:moveTo>
                <a:cubicBezTo>
                  <a:pt x="6100" y="1"/>
                  <a:pt x="6084" y="1"/>
                  <a:pt x="6068" y="1"/>
                </a:cubicBezTo>
                <a:cubicBezTo>
                  <a:pt x="5352" y="1"/>
                  <a:pt x="4578" y="145"/>
                  <a:pt x="4044" y="554"/>
                </a:cubicBezTo>
                <a:cubicBezTo>
                  <a:pt x="3511" y="145"/>
                  <a:pt x="2741" y="1"/>
                  <a:pt x="2025" y="1"/>
                </a:cubicBezTo>
                <a:cubicBezTo>
                  <a:pt x="1304" y="1"/>
                  <a:pt x="535" y="145"/>
                  <a:pt x="1" y="554"/>
                </a:cubicBezTo>
                <a:lnTo>
                  <a:pt x="1" y="5944"/>
                </a:lnTo>
                <a:cubicBezTo>
                  <a:pt x="6" y="6040"/>
                  <a:pt x="83" y="6117"/>
                  <a:pt x="184" y="6126"/>
                </a:cubicBezTo>
                <a:cubicBezTo>
                  <a:pt x="222" y="6126"/>
                  <a:pt x="236" y="6107"/>
                  <a:pt x="275" y="6107"/>
                </a:cubicBezTo>
                <a:cubicBezTo>
                  <a:pt x="823" y="5857"/>
                  <a:pt x="1419" y="5718"/>
                  <a:pt x="2025" y="5703"/>
                </a:cubicBezTo>
                <a:cubicBezTo>
                  <a:pt x="2741" y="5703"/>
                  <a:pt x="3511" y="5847"/>
                  <a:pt x="4044" y="6256"/>
                </a:cubicBezTo>
                <a:cubicBezTo>
                  <a:pt x="4544" y="5944"/>
                  <a:pt x="5443" y="5703"/>
                  <a:pt x="6068" y="5703"/>
                </a:cubicBezTo>
                <a:cubicBezTo>
                  <a:pt x="6679" y="5703"/>
                  <a:pt x="7304" y="5814"/>
                  <a:pt x="7818" y="6088"/>
                </a:cubicBezTo>
                <a:cubicBezTo>
                  <a:pt x="7842" y="6102"/>
                  <a:pt x="7876" y="6107"/>
                  <a:pt x="7910" y="6107"/>
                </a:cubicBezTo>
                <a:cubicBezTo>
                  <a:pt x="8006" y="6097"/>
                  <a:pt x="8088" y="6021"/>
                  <a:pt x="8092" y="5924"/>
                </a:cubicBezTo>
                <a:lnTo>
                  <a:pt x="8092" y="549"/>
                </a:lnTo>
                <a:cubicBezTo>
                  <a:pt x="7871" y="391"/>
                  <a:pt x="7621" y="266"/>
                  <a:pt x="7357" y="184"/>
                </a:cubicBezTo>
                <a:cubicBezTo>
                  <a:pt x="6954" y="63"/>
                  <a:pt x="6537" y="1"/>
                  <a:pt x="611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4" name="Google Shape;564;p62"/>
          <p:cNvSpPr/>
          <p:nvPr/>
        </p:nvSpPr>
        <p:spPr>
          <a:xfrm>
            <a:off x="6353801" y="4532033"/>
            <a:ext cx="252424" cy="173328"/>
          </a:xfrm>
          <a:custGeom>
            <a:avLst/>
            <a:gdLst/>
            <a:ahLst/>
            <a:cxnLst/>
            <a:rect l="l" t="t" r="r" b="b"/>
            <a:pathLst>
              <a:path w="5938" h="4078" extrusionOk="0">
                <a:moveTo>
                  <a:pt x="0" y="0"/>
                </a:moveTo>
                <a:lnTo>
                  <a:pt x="0" y="4077"/>
                </a:lnTo>
                <a:lnTo>
                  <a:pt x="2885" y="2039"/>
                </a:lnTo>
                <a:lnTo>
                  <a:pt x="0" y="0"/>
                </a:lnTo>
                <a:close/>
                <a:moveTo>
                  <a:pt x="3053" y="0"/>
                </a:moveTo>
                <a:lnTo>
                  <a:pt x="3053" y="4077"/>
                </a:lnTo>
                <a:lnTo>
                  <a:pt x="5938" y="2039"/>
                </a:lnTo>
                <a:lnTo>
                  <a:pt x="30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5" name="Google Shape;565;p62"/>
          <p:cNvSpPr/>
          <p:nvPr/>
        </p:nvSpPr>
        <p:spPr>
          <a:xfrm>
            <a:off x="6347602" y="5342411"/>
            <a:ext cx="252431" cy="201179"/>
          </a:xfrm>
          <a:custGeom>
            <a:avLst/>
            <a:gdLst/>
            <a:ahLst/>
            <a:cxnLst/>
            <a:rect l="l" t="t" r="r" b="b"/>
            <a:pathLst>
              <a:path w="11956" h="9527" extrusionOk="0">
                <a:moveTo>
                  <a:pt x="7788" y="2978"/>
                </a:moveTo>
                <a:lnTo>
                  <a:pt x="8002" y="3001"/>
                </a:lnTo>
                <a:lnTo>
                  <a:pt x="8431" y="3168"/>
                </a:lnTo>
                <a:lnTo>
                  <a:pt x="8621" y="3335"/>
                </a:lnTo>
                <a:lnTo>
                  <a:pt x="8764" y="3525"/>
                </a:lnTo>
                <a:lnTo>
                  <a:pt x="8955" y="3954"/>
                </a:lnTo>
                <a:lnTo>
                  <a:pt x="8978" y="4168"/>
                </a:lnTo>
                <a:lnTo>
                  <a:pt x="8955" y="4406"/>
                </a:lnTo>
                <a:lnTo>
                  <a:pt x="8764" y="4811"/>
                </a:lnTo>
                <a:lnTo>
                  <a:pt x="8621" y="5002"/>
                </a:lnTo>
                <a:lnTo>
                  <a:pt x="8431" y="5168"/>
                </a:lnTo>
                <a:lnTo>
                  <a:pt x="8026" y="5335"/>
                </a:lnTo>
                <a:lnTo>
                  <a:pt x="7788" y="5359"/>
                </a:lnTo>
                <a:lnTo>
                  <a:pt x="7526" y="5335"/>
                </a:lnTo>
                <a:lnTo>
                  <a:pt x="7121" y="5168"/>
                </a:lnTo>
                <a:lnTo>
                  <a:pt x="6930" y="5002"/>
                </a:lnTo>
                <a:lnTo>
                  <a:pt x="6787" y="4811"/>
                </a:lnTo>
                <a:lnTo>
                  <a:pt x="6597" y="4406"/>
                </a:lnTo>
                <a:lnTo>
                  <a:pt x="6597" y="4168"/>
                </a:lnTo>
                <a:lnTo>
                  <a:pt x="6597" y="3954"/>
                </a:lnTo>
                <a:lnTo>
                  <a:pt x="6787" y="3525"/>
                </a:lnTo>
                <a:lnTo>
                  <a:pt x="6930" y="3335"/>
                </a:lnTo>
                <a:lnTo>
                  <a:pt x="7121" y="3168"/>
                </a:lnTo>
                <a:lnTo>
                  <a:pt x="7526" y="3001"/>
                </a:lnTo>
                <a:lnTo>
                  <a:pt x="7788" y="2978"/>
                </a:lnTo>
                <a:close/>
                <a:moveTo>
                  <a:pt x="8121" y="5931"/>
                </a:moveTo>
                <a:lnTo>
                  <a:pt x="8883" y="6097"/>
                </a:lnTo>
                <a:lnTo>
                  <a:pt x="9288" y="6264"/>
                </a:lnTo>
                <a:lnTo>
                  <a:pt x="9693" y="6431"/>
                </a:lnTo>
                <a:lnTo>
                  <a:pt x="10098" y="6859"/>
                </a:lnTo>
                <a:lnTo>
                  <a:pt x="10122" y="7121"/>
                </a:lnTo>
                <a:lnTo>
                  <a:pt x="10122" y="7740"/>
                </a:lnTo>
                <a:lnTo>
                  <a:pt x="5359" y="7740"/>
                </a:lnTo>
                <a:lnTo>
                  <a:pt x="5359" y="7121"/>
                </a:lnTo>
                <a:lnTo>
                  <a:pt x="5406" y="6859"/>
                </a:lnTo>
                <a:lnTo>
                  <a:pt x="5835" y="6431"/>
                </a:lnTo>
                <a:lnTo>
                  <a:pt x="6192" y="6264"/>
                </a:lnTo>
                <a:lnTo>
                  <a:pt x="6597" y="6097"/>
                </a:lnTo>
                <a:lnTo>
                  <a:pt x="7383" y="5931"/>
                </a:lnTo>
                <a:close/>
                <a:moveTo>
                  <a:pt x="1191" y="1"/>
                </a:moveTo>
                <a:lnTo>
                  <a:pt x="953" y="25"/>
                </a:lnTo>
                <a:lnTo>
                  <a:pt x="548" y="191"/>
                </a:lnTo>
                <a:lnTo>
                  <a:pt x="358" y="358"/>
                </a:lnTo>
                <a:lnTo>
                  <a:pt x="191" y="549"/>
                </a:lnTo>
                <a:lnTo>
                  <a:pt x="24" y="953"/>
                </a:lnTo>
                <a:lnTo>
                  <a:pt x="0" y="1191"/>
                </a:lnTo>
                <a:lnTo>
                  <a:pt x="0" y="8336"/>
                </a:lnTo>
                <a:lnTo>
                  <a:pt x="24" y="8574"/>
                </a:lnTo>
                <a:lnTo>
                  <a:pt x="191" y="8979"/>
                </a:lnTo>
                <a:lnTo>
                  <a:pt x="358" y="9169"/>
                </a:lnTo>
                <a:lnTo>
                  <a:pt x="548" y="9336"/>
                </a:lnTo>
                <a:lnTo>
                  <a:pt x="953" y="9503"/>
                </a:lnTo>
                <a:lnTo>
                  <a:pt x="1191" y="9527"/>
                </a:lnTo>
                <a:lnTo>
                  <a:pt x="10764" y="9527"/>
                </a:lnTo>
                <a:lnTo>
                  <a:pt x="11003" y="9503"/>
                </a:lnTo>
                <a:lnTo>
                  <a:pt x="11407" y="9336"/>
                </a:lnTo>
                <a:lnTo>
                  <a:pt x="11598" y="9169"/>
                </a:lnTo>
                <a:lnTo>
                  <a:pt x="11741" y="8979"/>
                </a:lnTo>
                <a:lnTo>
                  <a:pt x="11931" y="8574"/>
                </a:lnTo>
                <a:lnTo>
                  <a:pt x="11955" y="8336"/>
                </a:lnTo>
                <a:lnTo>
                  <a:pt x="11955" y="2382"/>
                </a:lnTo>
                <a:lnTo>
                  <a:pt x="11931" y="2168"/>
                </a:lnTo>
                <a:lnTo>
                  <a:pt x="11741" y="1739"/>
                </a:lnTo>
                <a:lnTo>
                  <a:pt x="11598" y="1549"/>
                </a:lnTo>
                <a:lnTo>
                  <a:pt x="11407" y="1382"/>
                </a:lnTo>
                <a:lnTo>
                  <a:pt x="11003" y="1215"/>
                </a:lnTo>
                <a:lnTo>
                  <a:pt x="10764" y="1191"/>
                </a:lnTo>
                <a:lnTo>
                  <a:pt x="5954" y="1191"/>
                </a:lnTo>
                <a:lnTo>
                  <a:pt x="476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6" name="Google Shape;566;p62"/>
          <p:cNvSpPr/>
          <p:nvPr/>
        </p:nvSpPr>
        <p:spPr>
          <a:xfrm>
            <a:off x="6355522" y="3679416"/>
            <a:ext cx="229737" cy="229737"/>
          </a:xfrm>
          <a:custGeom>
            <a:avLst/>
            <a:gdLst/>
            <a:ahLst/>
            <a:cxnLst/>
            <a:rect l="l" t="t" r="r" b="b"/>
            <a:pathLst>
              <a:path w="10717" h="10717" extrusionOk="0">
                <a:moveTo>
                  <a:pt x="0" y="0"/>
                </a:moveTo>
                <a:lnTo>
                  <a:pt x="0" y="1191"/>
                </a:lnTo>
                <a:lnTo>
                  <a:pt x="10717" y="1191"/>
                </a:lnTo>
                <a:lnTo>
                  <a:pt x="10717" y="0"/>
                </a:lnTo>
                <a:close/>
                <a:moveTo>
                  <a:pt x="8192" y="2715"/>
                </a:moveTo>
                <a:lnTo>
                  <a:pt x="8026" y="2858"/>
                </a:lnTo>
                <a:lnTo>
                  <a:pt x="8026" y="3001"/>
                </a:lnTo>
                <a:lnTo>
                  <a:pt x="8026" y="3120"/>
                </a:lnTo>
                <a:lnTo>
                  <a:pt x="8192" y="3263"/>
                </a:lnTo>
                <a:lnTo>
                  <a:pt x="8335" y="3287"/>
                </a:lnTo>
                <a:lnTo>
                  <a:pt x="8454" y="3263"/>
                </a:lnTo>
                <a:lnTo>
                  <a:pt x="8573" y="3120"/>
                </a:lnTo>
                <a:lnTo>
                  <a:pt x="8597" y="3001"/>
                </a:lnTo>
                <a:lnTo>
                  <a:pt x="8573" y="2858"/>
                </a:lnTo>
                <a:lnTo>
                  <a:pt x="8454" y="2715"/>
                </a:lnTo>
                <a:close/>
                <a:moveTo>
                  <a:pt x="3572" y="2358"/>
                </a:moveTo>
                <a:lnTo>
                  <a:pt x="3310" y="2382"/>
                </a:lnTo>
                <a:lnTo>
                  <a:pt x="3144" y="2525"/>
                </a:lnTo>
                <a:lnTo>
                  <a:pt x="3001" y="2739"/>
                </a:lnTo>
                <a:lnTo>
                  <a:pt x="2977" y="2977"/>
                </a:lnTo>
                <a:lnTo>
                  <a:pt x="3001" y="3215"/>
                </a:lnTo>
                <a:lnTo>
                  <a:pt x="3144" y="3406"/>
                </a:lnTo>
                <a:lnTo>
                  <a:pt x="3310" y="3549"/>
                </a:lnTo>
                <a:lnTo>
                  <a:pt x="3572" y="3572"/>
                </a:lnTo>
                <a:lnTo>
                  <a:pt x="3810" y="3549"/>
                </a:lnTo>
                <a:lnTo>
                  <a:pt x="3977" y="3406"/>
                </a:lnTo>
                <a:lnTo>
                  <a:pt x="4120" y="3239"/>
                </a:lnTo>
                <a:lnTo>
                  <a:pt x="4168" y="2977"/>
                </a:lnTo>
                <a:lnTo>
                  <a:pt x="4120" y="2715"/>
                </a:lnTo>
                <a:lnTo>
                  <a:pt x="3977" y="2525"/>
                </a:lnTo>
                <a:lnTo>
                  <a:pt x="3810" y="2382"/>
                </a:lnTo>
                <a:lnTo>
                  <a:pt x="3572" y="2358"/>
                </a:lnTo>
                <a:close/>
                <a:moveTo>
                  <a:pt x="5906" y="2358"/>
                </a:moveTo>
                <a:lnTo>
                  <a:pt x="5668" y="2382"/>
                </a:lnTo>
                <a:lnTo>
                  <a:pt x="5501" y="2525"/>
                </a:lnTo>
                <a:lnTo>
                  <a:pt x="5358" y="2739"/>
                </a:lnTo>
                <a:lnTo>
                  <a:pt x="5311" y="2977"/>
                </a:lnTo>
                <a:lnTo>
                  <a:pt x="5358" y="3215"/>
                </a:lnTo>
                <a:lnTo>
                  <a:pt x="5501" y="3406"/>
                </a:lnTo>
                <a:lnTo>
                  <a:pt x="5668" y="3549"/>
                </a:lnTo>
                <a:lnTo>
                  <a:pt x="5906" y="3572"/>
                </a:lnTo>
                <a:lnTo>
                  <a:pt x="6168" y="3549"/>
                </a:lnTo>
                <a:lnTo>
                  <a:pt x="6359" y="3406"/>
                </a:lnTo>
                <a:lnTo>
                  <a:pt x="6501" y="3239"/>
                </a:lnTo>
                <a:lnTo>
                  <a:pt x="6549" y="2977"/>
                </a:lnTo>
                <a:lnTo>
                  <a:pt x="6501" y="2715"/>
                </a:lnTo>
                <a:lnTo>
                  <a:pt x="6359" y="2525"/>
                </a:lnTo>
                <a:lnTo>
                  <a:pt x="6144" y="2382"/>
                </a:lnTo>
                <a:lnTo>
                  <a:pt x="5906" y="2358"/>
                </a:lnTo>
                <a:close/>
                <a:moveTo>
                  <a:pt x="1000" y="2096"/>
                </a:moveTo>
                <a:lnTo>
                  <a:pt x="691" y="2239"/>
                </a:lnTo>
                <a:lnTo>
                  <a:pt x="548" y="2358"/>
                </a:lnTo>
                <a:lnTo>
                  <a:pt x="429" y="2501"/>
                </a:lnTo>
                <a:lnTo>
                  <a:pt x="286" y="2810"/>
                </a:lnTo>
                <a:lnTo>
                  <a:pt x="286" y="2977"/>
                </a:lnTo>
                <a:lnTo>
                  <a:pt x="286" y="3144"/>
                </a:lnTo>
                <a:lnTo>
                  <a:pt x="429" y="3453"/>
                </a:lnTo>
                <a:lnTo>
                  <a:pt x="548" y="3596"/>
                </a:lnTo>
                <a:lnTo>
                  <a:pt x="691" y="3715"/>
                </a:lnTo>
                <a:lnTo>
                  <a:pt x="1000" y="3858"/>
                </a:lnTo>
                <a:lnTo>
                  <a:pt x="1191" y="3882"/>
                </a:lnTo>
                <a:lnTo>
                  <a:pt x="1358" y="3858"/>
                </a:lnTo>
                <a:lnTo>
                  <a:pt x="1667" y="3715"/>
                </a:lnTo>
                <a:lnTo>
                  <a:pt x="1810" y="3596"/>
                </a:lnTo>
                <a:lnTo>
                  <a:pt x="1929" y="3453"/>
                </a:lnTo>
                <a:lnTo>
                  <a:pt x="2072" y="3144"/>
                </a:lnTo>
                <a:lnTo>
                  <a:pt x="2072" y="2977"/>
                </a:lnTo>
                <a:lnTo>
                  <a:pt x="2072" y="2810"/>
                </a:lnTo>
                <a:lnTo>
                  <a:pt x="1929" y="2501"/>
                </a:lnTo>
                <a:lnTo>
                  <a:pt x="1810" y="2358"/>
                </a:lnTo>
                <a:lnTo>
                  <a:pt x="1667" y="2239"/>
                </a:lnTo>
                <a:lnTo>
                  <a:pt x="1358" y="2096"/>
                </a:lnTo>
                <a:close/>
                <a:moveTo>
                  <a:pt x="8192" y="5073"/>
                </a:moveTo>
                <a:lnTo>
                  <a:pt x="8026" y="5216"/>
                </a:lnTo>
                <a:lnTo>
                  <a:pt x="8026" y="5358"/>
                </a:lnTo>
                <a:lnTo>
                  <a:pt x="8026" y="5501"/>
                </a:lnTo>
                <a:lnTo>
                  <a:pt x="8192" y="5644"/>
                </a:lnTo>
                <a:lnTo>
                  <a:pt x="8335" y="5668"/>
                </a:lnTo>
                <a:lnTo>
                  <a:pt x="8454" y="5644"/>
                </a:lnTo>
                <a:lnTo>
                  <a:pt x="8573" y="5501"/>
                </a:lnTo>
                <a:lnTo>
                  <a:pt x="8597" y="5358"/>
                </a:lnTo>
                <a:lnTo>
                  <a:pt x="8573" y="5216"/>
                </a:lnTo>
                <a:lnTo>
                  <a:pt x="8454" y="5073"/>
                </a:lnTo>
                <a:close/>
                <a:moveTo>
                  <a:pt x="3572" y="4763"/>
                </a:moveTo>
                <a:lnTo>
                  <a:pt x="3310" y="4787"/>
                </a:lnTo>
                <a:lnTo>
                  <a:pt x="3144" y="4954"/>
                </a:lnTo>
                <a:lnTo>
                  <a:pt x="3001" y="5120"/>
                </a:lnTo>
                <a:lnTo>
                  <a:pt x="2977" y="5358"/>
                </a:lnTo>
                <a:lnTo>
                  <a:pt x="3001" y="5597"/>
                </a:lnTo>
                <a:lnTo>
                  <a:pt x="3144" y="5787"/>
                </a:lnTo>
                <a:lnTo>
                  <a:pt x="3310" y="5930"/>
                </a:lnTo>
                <a:lnTo>
                  <a:pt x="3572" y="5954"/>
                </a:lnTo>
                <a:lnTo>
                  <a:pt x="3810" y="5930"/>
                </a:lnTo>
                <a:lnTo>
                  <a:pt x="3977" y="5787"/>
                </a:lnTo>
                <a:lnTo>
                  <a:pt x="4120" y="5597"/>
                </a:lnTo>
                <a:lnTo>
                  <a:pt x="4168" y="5358"/>
                </a:lnTo>
                <a:lnTo>
                  <a:pt x="4120" y="5120"/>
                </a:lnTo>
                <a:lnTo>
                  <a:pt x="3977" y="4954"/>
                </a:lnTo>
                <a:lnTo>
                  <a:pt x="3810" y="4787"/>
                </a:lnTo>
                <a:lnTo>
                  <a:pt x="3572" y="4763"/>
                </a:lnTo>
                <a:close/>
                <a:moveTo>
                  <a:pt x="5906" y="4763"/>
                </a:moveTo>
                <a:lnTo>
                  <a:pt x="5668" y="4787"/>
                </a:lnTo>
                <a:lnTo>
                  <a:pt x="5501" y="4954"/>
                </a:lnTo>
                <a:lnTo>
                  <a:pt x="5358" y="5120"/>
                </a:lnTo>
                <a:lnTo>
                  <a:pt x="5311" y="5358"/>
                </a:lnTo>
                <a:lnTo>
                  <a:pt x="5358" y="5597"/>
                </a:lnTo>
                <a:lnTo>
                  <a:pt x="5501" y="5787"/>
                </a:lnTo>
                <a:lnTo>
                  <a:pt x="5668" y="5930"/>
                </a:lnTo>
                <a:lnTo>
                  <a:pt x="5906" y="5954"/>
                </a:lnTo>
                <a:lnTo>
                  <a:pt x="6168" y="5930"/>
                </a:lnTo>
                <a:lnTo>
                  <a:pt x="6359" y="5787"/>
                </a:lnTo>
                <a:lnTo>
                  <a:pt x="6501" y="5597"/>
                </a:lnTo>
                <a:lnTo>
                  <a:pt x="6549" y="5358"/>
                </a:lnTo>
                <a:lnTo>
                  <a:pt x="6501" y="5120"/>
                </a:lnTo>
                <a:lnTo>
                  <a:pt x="6359" y="4954"/>
                </a:lnTo>
                <a:lnTo>
                  <a:pt x="6144" y="4787"/>
                </a:lnTo>
                <a:lnTo>
                  <a:pt x="5906" y="4763"/>
                </a:lnTo>
                <a:close/>
                <a:moveTo>
                  <a:pt x="1191" y="4430"/>
                </a:moveTo>
                <a:lnTo>
                  <a:pt x="1000" y="4454"/>
                </a:lnTo>
                <a:lnTo>
                  <a:pt x="691" y="4549"/>
                </a:lnTo>
                <a:lnTo>
                  <a:pt x="548" y="4668"/>
                </a:lnTo>
                <a:lnTo>
                  <a:pt x="429" y="4811"/>
                </a:lnTo>
                <a:lnTo>
                  <a:pt x="286" y="5144"/>
                </a:lnTo>
                <a:lnTo>
                  <a:pt x="286" y="5335"/>
                </a:lnTo>
                <a:lnTo>
                  <a:pt x="286" y="5525"/>
                </a:lnTo>
                <a:lnTo>
                  <a:pt x="429" y="5835"/>
                </a:lnTo>
                <a:lnTo>
                  <a:pt x="548" y="5978"/>
                </a:lnTo>
                <a:lnTo>
                  <a:pt x="691" y="6097"/>
                </a:lnTo>
                <a:lnTo>
                  <a:pt x="1000" y="6216"/>
                </a:lnTo>
                <a:lnTo>
                  <a:pt x="1358" y="6216"/>
                </a:lnTo>
                <a:lnTo>
                  <a:pt x="1667" y="6097"/>
                </a:lnTo>
                <a:lnTo>
                  <a:pt x="1810" y="5978"/>
                </a:lnTo>
                <a:lnTo>
                  <a:pt x="1929" y="5859"/>
                </a:lnTo>
                <a:lnTo>
                  <a:pt x="2072" y="5549"/>
                </a:lnTo>
                <a:lnTo>
                  <a:pt x="2072" y="5335"/>
                </a:lnTo>
                <a:lnTo>
                  <a:pt x="2072" y="5144"/>
                </a:lnTo>
                <a:lnTo>
                  <a:pt x="1929" y="4811"/>
                </a:lnTo>
                <a:lnTo>
                  <a:pt x="1810" y="4668"/>
                </a:lnTo>
                <a:lnTo>
                  <a:pt x="1667" y="4573"/>
                </a:lnTo>
                <a:lnTo>
                  <a:pt x="1358" y="4454"/>
                </a:lnTo>
                <a:lnTo>
                  <a:pt x="1191" y="4430"/>
                </a:lnTo>
                <a:close/>
                <a:moveTo>
                  <a:pt x="8192" y="7478"/>
                </a:moveTo>
                <a:lnTo>
                  <a:pt x="8026" y="7621"/>
                </a:lnTo>
                <a:lnTo>
                  <a:pt x="8026" y="7740"/>
                </a:lnTo>
                <a:lnTo>
                  <a:pt x="8026" y="7883"/>
                </a:lnTo>
                <a:lnTo>
                  <a:pt x="8192" y="8026"/>
                </a:lnTo>
                <a:lnTo>
                  <a:pt x="8335" y="8050"/>
                </a:lnTo>
                <a:lnTo>
                  <a:pt x="8454" y="8026"/>
                </a:lnTo>
                <a:lnTo>
                  <a:pt x="8573" y="7859"/>
                </a:lnTo>
                <a:lnTo>
                  <a:pt x="8597" y="7740"/>
                </a:lnTo>
                <a:lnTo>
                  <a:pt x="8573" y="7621"/>
                </a:lnTo>
                <a:lnTo>
                  <a:pt x="8454" y="7478"/>
                </a:lnTo>
                <a:close/>
                <a:moveTo>
                  <a:pt x="3572" y="7121"/>
                </a:moveTo>
                <a:lnTo>
                  <a:pt x="3310" y="7145"/>
                </a:lnTo>
                <a:lnTo>
                  <a:pt x="3144" y="7287"/>
                </a:lnTo>
                <a:lnTo>
                  <a:pt x="3001" y="7478"/>
                </a:lnTo>
                <a:lnTo>
                  <a:pt x="2977" y="7716"/>
                </a:lnTo>
                <a:lnTo>
                  <a:pt x="3001" y="7954"/>
                </a:lnTo>
                <a:lnTo>
                  <a:pt x="3144" y="8169"/>
                </a:lnTo>
                <a:lnTo>
                  <a:pt x="3310" y="8311"/>
                </a:lnTo>
                <a:lnTo>
                  <a:pt x="3572" y="8335"/>
                </a:lnTo>
                <a:lnTo>
                  <a:pt x="3810" y="8311"/>
                </a:lnTo>
                <a:lnTo>
                  <a:pt x="3977" y="8169"/>
                </a:lnTo>
                <a:lnTo>
                  <a:pt x="4120" y="7954"/>
                </a:lnTo>
                <a:lnTo>
                  <a:pt x="4168" y="7716"/>
                </a:lnTo>
                <a:lnTo>
                  <a:pt x="4120" y="7478"/>
                </a:lnTo>
                <a:lnTo>
                  <a:pt x="3977" y="7287"/>
                </a:lnTo>
                <a:lnTo>
                  <a:pt x="3810" y="7145"/>
                </a:lnTo>
                <a:lnTo>
                  <a:pt x="3572" y="7121"/>
                </a:lnTo>
                <a:close/>
                <a:moveTo>
                  <a:pt x="5906" y="7121"/>
                </a:moveTo>
                <a:lnTo>
                  <a:pt x="5668" y="7145"/>
                </a:lnTo>
                <a:lnTo>
                  <a:pt x="5501" y="7287"/>
                </a:lnTo>
                <a:lnTo>
                  <a:pt x="5358" y="7478"/>
                </a:lnTo>
                <a:lnTo>
                  <a:pt x="5311" y="7716"/>
                </a:lnTo>
                <a:lnTo>
                  <a:pt x="5358" y="7954"/>
                </a:lnTo>
                <a:lnTo>
                  <a:pt x="5501" y="8169"/>
                </a:lnTo>
                <a:lnTo>
                  <a:pt x="5668" y="8311"/>
                </a:lnTo>
                <a:lnTo>
                  <a:pt x="5906" y="8335"/>
                </a:lnTo>
                <a:lnTo>
                  <a:pt x="6168" y="8311"/>
                </a:lnTo>
                <a:lnTo>
                  <a:pt x="6359" y="8169"/>
                </a:lnTo>
                <a:lnTo>
                  <a:pt x="6501" y="7954"/>
                </a:lnTo>
                <a:lnTo>
                  <a:pt x="6549" y="7716"/>
                </a:lnTo>
                <a:lnTo>
                  <a:pt x="6501" y="7478"/>
                </a:lnTo>
                <a:lnTo>
                  <a:pt x="6359" y="7287"/>
                </a:lnTo>
                <a:lnTo>
                  <a:pt x="6144" y="7145"/>
                </a:lnTo>
                <a:lnTo>
                  <a:pt x="5906" y="7121"/>
                </a:lnTo>
                <a:close/>
                <a:moveTo>
                  <a:pt x="1000" y="6859"/>
                </a:moveTo>
                <a:lnTo>
                  <a:pt x="691" y="7002"/>
                </a:lnTo>
                <a:lnTo>
                  <a:pt x="548" y="7121"/>
                </a:lnTo>
                <a:lnTo>
                  <a:pt x="429" y="7264"/>
                </a:lnTo>
                <a:lnTo>
                  <a:pt x="286" y="7573"/>
                </a:lnTo>
                <a:lnTo>
                  <a:pt x="286" y="7740"/>
                </a:lnTo>
                <a:lnTo>
                  <a:pt x="286" y="7907"/>
                </a:lnTo>
                <a:lnTo>
                  <a:pt x="429" y="8216"/>
                </a:lnTo>
                <a:lnTo>
                  <a:pt x="548" y="8359"/>
                </a:lnTo>
                <a:lnTo>
                  <a:pt x="691" y="8478"/>
                </a:lnTo>
                <a:lnTo>
                  <a:pt x="1000" y="8621"/>
                </a:lnTo>
                <a:lnTo>
                  <a:pt x="1191" y="8645"/>
                </a:lnTo>
                <a:lnTo>
                  <a:pt x="1358" y="8621"/>
                </a:lnTo>
                <a:lnTo>
                  <a:pt x="1667" y="8478"/>
                </a:lnTo>
                <a:lnTo>
                  <a:pt x="1810" y="8359"/>
                </a:lnTo>
                <a:lnTo>
                  <a:pt x="1929" y="8216"/>
                </a:lnTo>
                <a:lnTo>
                  <a:pt x="2072" y="7907"/>
                </a:lnTo>
                <a:lnTo>
                  <a:pt x="2072" y="7740"/>
                </a:lnTo>
                <a:lnTo>
                  <a:pt x="2072" y="7573"/>
                </a:lnTo>
                <a:lnTo>
                  <a:pt x="1929" y="7264"/>
                </a:lnTo>
                <a:lnTo>
                  <a:pt x="1810" y="7121"/>
                </a:lnTo>
                <a:lnTo>
                  <a:pt x="1667" y="7002"/>
                </a:lnTo>
                <a:lnTo>
                  <a:pt x="1358" y="6859"/>
                </a:lnTo>
                <a:close/>
                <a:moveTo>
                  <a:pt x="0" y="9526"/>
                </a:moveTo>
                <a:lnTo>
                  <a:pt x="0" y="10717"/>
                </a:lnTo>
                <a:lnTo>
                  <a:pt x="10717" y="10717"/>
                </a:lnTo>
                <a:lnTo>
                  <a:pt x="10717" y="9526"/>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7" name="Google Shape;567;p62"/>
          <p:cNvSpPr/>
          <p:nvPr/>
        </p:nvSpPr>
        <p:spPr>
          <a:xfrm>
            <a:off x="8193131" y="2856433"/>
            <a:ext cx="259200" cy="259199"/>
          </a:xfrm>
          <a:custGeom>
            <a:avLst/>
            <a:gdLst/>
            <a:ahLst/>
            <a:cxnLst/>
            <a:rect l="l" t="t" r="r" b="b"/>
            <a:pathLst>
              <a:path w="1015" h="1014" extrusionOk="0">
                <a:moveTo>
                  <a:pt x="1014" y="900"/>
                </a:moveTo>
                <a:lnTo>
                  <a:pt x="1014" y="113"/>
                </a:lnTo>
                <a:cubicBezTo>
                  <a:pt x="1014" y="51"/>
                  <a:pt x="963" y="0"/>
                  <a:pt x="901" y="0"/>
                </a:cubicBezTo>
                <a:lnTo>
                  <a:pt x="113" y="0"/>
                </a:lnTo>
                <a:cubicBezTo>
                  <a:pt x="51" y="0"/>
                  <a:pt x="0" y="51"/>
                  <a:pt x="0" y="113"/>
                </a:cubicBezTo>
                <a:lnTo>
                  <a:pt x="0" y="900"/>
                </a:lnTo>
                <a:cubicBezTo>
                  <a:pt x="0" y="963"/>
                  <a:pt x="51" y="1013"/>
                  <a:pt x="113" y="1013"/>
                </a:cubicBezTo>
                <a:lnTo>
                  <a:pt x="901" y="1013"/>
                </a:lnTo>
                <a:cubicBezTo>
                  <a:pt x="963" y="1013"/>
                  <a:pt x="1014" y="963"/>
                  <a:pt x="1014" y="900"/>
                </a:cubicBezTo>
                <a:close/>
                <a:moveTo>
                  <a:pt x="311" y="590"/>
                </a:moveTo>
                <a:lnTo>
                  <a:pt x="452" y="759"/>
                </a:lnTo>
                <a:lnTo>
                  <a:pt x="650" y="505"/>
                </a:lnTo>
                <a:lnTo>
                  <a:pt x="904" y="844"/>
                </a:lnTo>
                <a:lnTo>
                  <a:pt x="116" y="844"/>
                </a:lnTo>
                <a:lnTo>
                  <a:pt x="311" y="590"/>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68" name="Google Shape;568;p62"/>
          <p:cNvSpPr/>
          <p:nvPr/>
        </p:nvSpPr>
        <p:spPr>
          <a:xfrm>
            <a:off x="8174396" y="3664950"/>
            <a:ext cx="265099" cy="265100"/>
          </a:xfrm>
          <a:custGeom>
            <a:avLst/>
            <a:gdLst/>
            <a:ahLst/>
            <a:cxnLst/>
            <a:rect l="l" t="t" r="r" b="b"/>
            <a:pathLst>
              <a:path w="1045" h="1044" extrusionOk="0">
                <a:moveTo>
                  <a:pt x="522" y="0"/>
                </a:moveTo>
                <a:cubicBezTo>
                  <a:pt x="234" y="0"/>
                  <a:pt x="0" y="234"/>
                  <a:pt x="0" y="522"/>
                </a:cubicBezTo>
                <a:cubicBezTo>
                  <a:pt x="0" y="809"/>
                  <a:pt x="234" y="1043"/>
                  <a:pt x="522" y="1043"/>
                </a:cubicBezTo>
                <a:cubicBezTo>
                  <a:pt x="810" y="1043"/>
                  <a:pt x="1044" y="809"/>
                  <a:pt x="1044" y="522"/>
                </a:cubicBezTo>
                <a:cubicBezTo>
                  <a:pt x="1044" y="234"/>
                  <a:pt x="813" y="0"/>
                  <a:pt x="522" y="0"/>
                </a:cubicBezTo>
                <a:close/>
                <a:moveTo>
                  <a:pt x="886" y="313"/>
                </a:moveTo>
                <a:lnTo>
                  <a:pt x="731" y="313"/>
                </a:lnTo>
                <a:cubicBezTo>
                  <a:pt x="714" y="248"/>
                  <a:pt x="691" y="186"/>
                  <a:pt x="657" y="127"/>
                </a:cubicBezTo>
                <a:cubicBezTo>
                  <a:pt x="753" y="161"/>
                  <a:pt x="835" y="229"/>
                  <a:pt x="886" y="313"/>
                </a:cubicBezTo>
                <a:close/>
                <a:moveTo>
                  <a:pt x="522" y="107"/>
                </a:moveTo>
                <a:cubicBezTo>
                  <a:pt x="564" y="169"/>
                  <a:pt x="598" y="240"/>
                  <a:pt x="621" y="313"/>
                </a:cubicBezTo>
                <a:lnTo>
                  <a:pt x="420" y="313"/>
                </a:lnTo>
                <a:cubicBezTo>
                  <a:pt x="446" y="240"/>
                  <a:pt x="480" y="169"/>
                  <a:pt x="522" y="107"/>
                </a:cubicBezTo>
                <a:close/>
                <a:moveTo>
                  <a:pt x="118" y="629"/>
                </a:moveTo>
                <a:cubicBezTo>
                  <a:pt x="110" y="595"/>
                  <a:pt x="104" y="562"/>
                  <a:pt x="104" y="525"/>
                </a:cubicBezTo>
                <a:cubicBezTo>
                  <a:pt x="104" y="488"/>
                  <a:pt x="110" y="454"/>
                  <a:pt x="118" y="420"/>
                </a:cubicBezTo>
                <a:lnTo>
                  <a:pt x="296" y="420"/>
                </a:lnTo>
                <a:cubicBezTo>
                  <a:pt x="293" y="454"/>
                  <a:pt x="288" y="488"/>
                  <a:pt x="288" y="525"/>
                </a:cubicBezTo>
                <a:cubicBezTo>
                  <a:pt x="288" y="562"/>
                  <a:pt x="291" y="595"/>
                  <a:pt x="296" y="629"/>
                </a:cubicBezTo>
                <a:lnTo>
                  <a:pt x="118" y="629"/>
                </a:lnTo>
                <a:close/>
                <a:moveTo>
                  <a:pt x="161" y="733"/>
                </a:moveTo>
                <a:lnTo>
                  <a:pt x="316" y="733"/>
                </a:lnTo>
                <a:cubicBezTo>
                  <a:pt x="333" y="798"/>
                  <a:pt x="356" y="860"/>
                  <a:pt x="389" y="919"/>
                </a:cubicBezTo>
                <a:cubicBezTo>
                  <a:pt x="291" y="885"/>
                  <a:pt x="212" y="817"/>
                  <a:pt x="161" y="733"/>
                </a:cubicBezTo>
                <a:close/>
                <a:moveTo>
                  <a:pt x="316" y="313"/>
                </a:moveTo>
                <a:lnTo>
                  <a:pt x="161" y="313"/>
                </a:lnTo>
                <a:cubicBezTo>
                  <a:pt x="212" y="226"/>
                  <a:pt x="291" y="161"/>
                  <a:pt x="387" y="127"/>
                </a:cubicBezTo>
                <a:cubicBezTo>
                  <a:pt x="356" y="186"/>
                  <a:pt x="333" y="248"/>
                  <a:pt x="316" y="313"/>
                </a:cubicBezTo>
                <a:close/>
                <a:moveTo>
                  <a:pt x="522" y="939"/>
                </a:moveTo>
                <a:cubicBezTo>
                  <a:pt x="480" y="877"/>
                  <a:pt x="446" y="806"/>
                  <a:pt x="423" y="733"/>
                </a:cubicBezTo>
                <a:lnTo>
                  <a:pt x="624" y="733"/>
                </a:lnTo>
                <a:cubicBezTo>
                  <a:pt x="601" y="806"/>
                  <a:pt x="567" y="877"/>
                  <a:pt x="522" y="939"/>
                </a:cubicBezTo>
                <a:close/>
                <a:moveTo>
                  <a:pt x="646" y="629"/>
                </a:moveTo>
                <a:lnTo>
                  <a:pt x="401" y="629"/>
                </a:lnTo>
                <a:cubicBezTo>
                  <a:pt x="395" y="595"/>
                  <a:pt x="392" y="562"/>
                  <a:pt x="392" y="525"/>
                </a:cubicBezTo>
                <a:cubicBezTo>
                  <a:pt x="392" y="488"/>
                  <a:pt x="395" y="454"/>
                  <a:pt x="401" y="420"/>
                </a:cubicBezTo>
                <a:lnTo>
                  <a:pt x="646" y="420"/>
                </a:lnTo>
                <a:cubicBezTo>
                  <a:pt x="652" y="454"/>
                  <a:pt x="655" y="488"/>
                  <a:pt x="655" y="525"/>
                </a:cubicBezTo>
                <a:cubicBezTo>
                  <a:pt x="655" y="559"/>
                  <a:pt x="649" y="593"/>
                  <a:pt x="646" y="629"/>
                </a:cubicBezTo>
                <a:close/>
                <a:moveTo>
                  <a:pt x="657" y="919"/>
                </a:moveTo>
                <a:cubicBezTo>
                  <a:pt x="689" y="860"/>
                  <a:pt x="714" y="798"/>
                  <a:pt x="731" y="733"/>
                </a:cubicBezTo>
                <a:lnTo>
                  <a:pt x="886" y="733"/>
                </a:lnTo>
                <a:cubicBezTo>
                  <a:pt x="835" y="817"/>
                  <a:pt x="753" y="885"/>
                  <a:pt x="657" y="919"/>
                </a:cubicBezTo>
                <a:close/>
                <a:moveTo>
                  <a:pt x="751" y="629"/>
                </a:moveTo>
                <a:cubicBezTo>
                  <a:pt x="753" y="595"/>
                  <a:pt x="759" y="562"/>
                  <a:pt x="759" y="525"/>
                </a:cubicBezTo>
                <a:cubicBezTo>
                  <a:pt x="759" y="488"/>
                  <a:pt x="756" y="454"/>
                  <a:pt x="751" y="420"/>
                </a:cubicBezTo>
                <a:lnTo>
                  <a:pt x="928" y="420"/>
                </a:lnTo>
                <a:cubicBezTo>
                  <a:pt x="937" y="454"/>
                  <a:pt x="943" y="488"/>
                  <a:pt x="943" y="525"/>
                </a:cubicBezTo>
                <a:cubicBezTo>
                  <a:pt x="943" y="562"/>
                  <a:pt x="937" y="595"/>
                  <a:pt x="928" y="629"/>
                </a:cubicBezTo>
                <a:lnTo>
                  <a:pt x="751" y="629"/>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69" name="Google Shape;569;p62"/>
          <p:cNvSpPr/>
          <p:nvPr/>
        </p:nvSpPr>
        <p:spPr>
          <a:xfrm>
            <a:off x="8174667" y="4477198"/>
            <a:ext cx="283544" cy="282973"/>
          </a:xfrm>
          <a:custGeom>
            <a:avLst/>
            <a:gdLst/>
            <a:ahLst/>
            <a:cxnLst/>
            <a:rect l="l" t="t" r="r" b="b"/>
            <a:pathLst>
              <a:path w="11932" h="11908" extrusionOk="0">
                <a:moveTo>
                  <a:pt x="9550" y="2382"/>
                </a:moveTo>
                <a:lnTo>
                  <a:pt x="9550" y="3573"/>
                </a:lnTo>
                <a:lnTo>
                  <a:pt x="2381" y="3573"/>
                </a:lnTo>
                <a:lnTo>
                  <a:pt x="2381" y="2382"/>
                </a:lnTo>
                <a:close/>
                <a:moveTo>
                  <a:pt x="9550" y="4168"/>
                </a:moveTo>
                <a:lnTo>
                  <a:pt x="9550" y="5359"/>
                </a:lnTo>
                <a:lnTo>
                  <a:pt x="2381" y="5359"/>
                </a:lnTo>
                <a:lnTo>
                  <a:pt x="2381" y="4168"/>
                </a:lnTo>
                <a:close/>
                <a:moveTo>
                  <a:pt x="7168" y="5954"/>
                </a:moveTo>
                <a:lnTo>
                  <a:pt x="7168" y="7145"/>
                </a:lnTo>
                <a:lnTo>
                  <a:pt x="2381" y="7145"/>
                </a:lnTo>
                <a:lnTo>
                  <a:pt x="2381" y="5954"/>
                </a:lnTo>
                <a:close/>
                <a:moveTo>
                  <a:pt x="1191" y="1"/>
                </a:moveTo>
                <a:lnTo>
                  <a:pt x="976" y="24"/>
                </a:lnTo>
                <a:lnTo>
                  <a:pt x="548" y="191"/>
                </a:lnTo>
                <a:lnTo>
                  <a:pt x="381" y="358"/>
                </a:lnTo>
                <a:lnTo>
                  <a:pt x="214" y="548"/>
                </a:lnTo>
                <a:lnTo>
                  <a:pt x="24" y="953"/>
                </a:lnTo>
                <a:lnTo>
                  <a:pt x="0" y="1191"/>
                </a:lnTo>
                <a:lnTo>
                  <a:pt x="0" y="11908"/>
                </a:lnTo>
                <a:lnTo>
                  <a:pt x="2381" y="9526"/>
                </a:lnTo>
                <a:lnTo>
                  <a:pt x="10740" y="9526"/>
                </a:lnTo>
                <a:lnTo>
                  <a:pt x="10978" y="9502"/>
                </a:lnTo>
                <a:lnTo>
                  <a:pt x="11383" y="9336"/>
                </a:lnTo>
                <a:lnTo>
                  <a:pt x="11574" y="9169"/>
                </a:lnTo>
                <a:lnTo>
                  <a:pt x="11717" y="8979"/>
                </a:lnTo>
                <a:lnTo>
                  <a:pt x="11907" y="8574"/>
                </a:lnTo>
                <a:lnTo>
                  <a:pt x="11931" y="8336"/>
                </a:lnTo>
                <a:lnTo>
                  <a:pt x="11931" y="1191"/>
                </a:lnTo>
                <a:lnTo>
                  <a:pt x="11907" y="953"/>
                </a:lnTo>
                <a:lnTo>
                  <a:pt x="11717" y="548"/>
                </a:lnTo>
                <a:lnTo>
                  <a:pt x="11574" y="358"/>
                </a:lnTo>
                <a:lnTo>
                  <a:pt x="11383" y="191"/>
                </a:lnTo>
                <a:lnTo>
                  <a:pt x="10978" y="24"/>
                </a:lnTo>
                <a:lnTo>
                  <a:pt x="1074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70" name="Google Shape;570;p62"/>
          <p:cNvSpPr/>
          <p:nvPr/>
        </p:nvSpPr>
        <p:spPr>
          <a:xfrm>
            <a:off x="8157434" y="5350926"/>
            <a:ext cx="306917" cy="184151"/>
          </a:xfrm>
          <a:custGeom>
            <a:avLst/>
            <a:gdLst/>
            <a:ahLst/>
            <a:cxnLst/>
            <a:rect l="l" t="t" r="r" b="b"/>
            <a:pathLst>
              <a:path w="158750" h="95250" extrusionOk="0">
                <a:moveTo>
                  <a:pt x="111125" y="0"/>
                </a:moveTo>
                <a:lnTo>
                  <a:pt x="129540" y="18415"/>
                </a:lnTo>
                <a:lnTo>
                  <a:pt x="90805" y="57150"/>
                </a:lnTo>
                <a:lnTo>
                  <a:pt x="59055" y="25400"/>
                </a:lnTo>
                <a:lnTo>
                  <a:pt x="0" y="83820"/>
                </a:lnTo>
                <a:lnTo>
                  <a:pt x="11430" y="95250"/>
                </a:lnTo>
                <a:lnTo>
                  <a:pt x="59055" y="47625"/>
                </a:lnTo>
                <a:lnTo>
                  <a:pt x="90805" y="79375"/>
                </a:lnTo>
                <a:lnTo>
                  <a:pt x="140335" y="29210"/>
                </a:lnTo>
                <a:lnTo>
                  <a:pt x="158750" y="47625"/>
                </a:lnTo>
                <a:lnTo>
                  <a:pt x="15875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pic>
        <p:nvPicPr>
          <p:cNvPr id="571" name="Google Shape;571;p62"/>
          <p:cNvPicPr preferRelativeResize="0"/>
          <p:nvPr/>
        </p:nvPicPr>
        <p:blipFill>
          <a:blip r:embed="rId9">
            <a:alphaModFix/>
          </a:blip>
          <a:stretch>
            <a:fillRect/>
          </a:stretch>
        </p:blipFill>
        <p:spPr>
          <a:xfrm>
            <a:off x="9990868" y="2802301"/>
            <a:ext cx="341033" cy="341033"/>
          </a:xfrm>
          <a:prstGeom prst="rect">
            <a:avLst/>
          </a:prstGeom>
          <a:noFill/>
          <a:ln>
            <a:noFill/>
          </a:ln>
        </p:spPr>
      </p:pic>
      <p:pic>
        <p:nvPicPr>
          <p:cNvPr id="572" name="Google Shape;572;p62"/>
          <p:cNvPicPr preferRelativeResize="0"/>
          <p:nvPr/>
        </p:nvPicPr>
        <p:blipFill>
          <a:blip r:embed="rId10">
            <a:alphaModFix/>
          </a:blip>
          <a:stretch>
            <a:fillRect/>
          </a:stretch>
        </p:blipFill>
        <p:spPr>
          <a:xfrm>
            <a:off x="10020827" y="3648694"/>
            <a:ext cx="281100" cy="281100"/>
          </a:xfrm>
          <a:prstGeom prst="rect">
            <a:avLst/>
          </a:prstGeom>
          <a:noFill/>
          <a:ln>
            <a:noFill/>
          </a:ln>
        </p:spPr>
      </p:pic>
      <p:pic>
        <p:nvPicPr>
          <p:cNvPr id="573" name="Google Shape;573;p62"/>
          <p:cNvPicPr preferRelativeResize="0"/>
          <p:nvPr/>
        </p:nvPicPr>
        <p:blipFill>
          <a:blip r:embed="rId11">
            <a:alphaModFix/>
          </a:blip>
          <a:stretch>
            <a:fillRect/>
          </a:stretch>
        </p:blipFill>
        <p:spPr>
          <a:xfrm>
            <a:off x="10005234" y="5279900"/>
            <a:ext cx="326233" cy="326200"/>
          </a:xfrm>
          <a:prstGeom prst="rect">
            <a:avLst/>
          </a:prstGeom>
          <a:noFill/>
          <a:ln>
            <a:noFill/>
          </a:ln>
        </p:spPr>
      </p:pic>
      <p:sp>
        <p:nvSpPr>
          <p:cNvPr id="574" name="Google Shape;574;p62"/>
          <p:cNvSpPr/>
          <p:nvPr/>
        </p:nvSpPr>
        <p:spPr>
          <a:xfrm>
            <a:off x="10029685" y="4544409"/>
            <a:ext cx="272244" cy="148568"/>
          </a:xfrm>
          <a:custGeom>
            <a:avLst/>
            <a:gdLst/>
            <a:ahLst/>
            <a:cxnLst/>
            <a:rect l="l" t="t" r="r" b="b"/>
            <a:pathLst>
              <a:path w="13051" h="7121" extrusionOk="0">
                <a:moveTo>
                  <a:pt x="11884" y="0"/>
                </a:moveTo>
                <a:lnTo>
                  <a:pt x="11646" y="24"/>
                </a:lnTo>
                <a:lnTo>
                  <a:pt x="11217" y="191"/>
                </a:lnTo>
                <a:lnTo>
                  <a:pt x="11050" y="358"/>
                </a:lnTo>
                <a:lnTo>
                  <a:pt x="10883" y="548"/>
                </a:lnTo>
                <a:lnTo>
                  <a:pt x="10693" y="953"/>
                </a:lnTo>
                <a:lnTo>
                  <a:pt x="10693" y="1191"/>
                </a:lnTo>
                <a:lnTo>
                  <a:pt x="10693" y="1334"/>
                </a:lnTo>
                <a:lnTo>
                  <a:pt x="10741" y="1501"/>
                </a:lnTo>
                <a:lnTo>
                  <a:pt x="8621" y="3573"/>
                </a:lnTo>
                <a:lnTo>
                  <a:pt x="8526" y="3549"/>
                </a:lnTo>
                <a:lnTo>
                  <a:pt x="8145" y="3549"/>
                </a:lnTo>
                <a:lnTo>
                  <a:pt x="8026" y="3573"/>
                </a:lnTo>
                <a:lnTo>
                  <a:pt x="6525" y="2049"/>
                </a:lnTo>
                <a:lnTo>
                  <a:pt x="6549" y="1953"/>
                </a:lnTo>
                <a:lnTo>
                  <a:pt x="6549" y="1763"/>
                </a:lnTo>
                <a:lnTo>
                  <a:pt x="6525" y="1525"/>
                </a:lnTo>
                <a:lnTo>
                  <a:pt x="6359" y="1120"/>
                </a:lnTo>
                <a:lnTo>
                  <a:pt x="6192" y="929"/>
                </a:lnTo>
                <a:lnTo>
                  <a:pt x="6001" y="763"/>
                </a:lnTo>
                <a:lnTo>
                  <a:pt x="5597" y="572"/>
                </a:lnTo>
                <a:lnTo>
                  <a:pt x="5120" y="572"/>
                </a:lnTo>
                <a:lnTo>
                  <a:pt x="4716" y="763"/>
                </a:lnTo>
                <a:lnTo>
                  <a:pt x="4525" y="929"/>
                </a:lnTo>
                <a:lnTo>
                  <a:pt x="4358" y="1096"/>
                </a:lnTo>
                <a:lnTo>
                  <a:pt x="4192" y="1525"/>
                </a:lnTo>
                <a:lnTo>
                  <a:pt x="4168" y="1763"/>
                </a:lnTo>
                <a:lnTo>
                  <a:pt x="4168" y="1953"/>
                </a:lnTo>
                <a:lnTo>
                  <a:pt x="4192" y="2049"/>
                </a:lnTo>
                <a:lnTo>
                  <a:pt x="1477" y="4763"/>
                </a:lnTo>
                <a:lnTo>
                  <a:pt x="1381" y="4740"/>
                </a:lnTo>
                <a:lnTo>
                  <a:pt x="953" y="4740"/>
                </a:lnTo>
                <a:lnTo>
                  <a:pt x="548" y="4930"/>
                </a:lnTo>
                <a:lnTo>
                  <a:pt x="357" y="5097"/>
                </a:lnTo>
                <a:lnTo>
                  <a:pt x="191" y="5263"/>
                </a:lnTo>
                <a:lnTo>
                  <a:pt x="24" y="5692"/>
                </a:lnTo>
                <a:lnTo>
                  <a:pt x="0" y="5930"/>
                </a:lnTo>
                <a:lnTo>
                  <a:pt x="24" y="6168"/>
                </a:lnTo>
                <a:lnTo>
                  <a:pt x="191" y="6573"/>
                </a:lnTo>
                <a:lnTo>
                  <a:pt x="357" y="6764"/>
                </a:lnTo>
                <a:lnTo>
                  <a:pt x="548" y="6930"/>
                </a:lnTo>
                <a:lnTo>
                  <a:pt x="953" y="7097"/>
                </a:lnTo>
                <a:lnTo>
                  <a:pt x="1191" y="7121"/>
                </a:lnTo>
                <a:lnTo>
                  <a:pt x="1405" y="7097"/>
                </a:lnTo>
                <a:lnTo>
                  <a:pt x="1834" y="6930"/>
                </a:lnTo>
                <a:lnTo>
                  <a:pt x="2024" y="6764"/>
                </a:lnTo>
                <a:lnTo>
                  <a:pt x="2191" y="6573"/>
                </a:lnTo>
                <a:lnTo>
                  <a:pt x="2358" y="6168"/>
                </a:lnTo>
                <a:lnTo>
                  <a:pt x="2382" y="5930"/>
                </a:lnTo>
                <a:lnTo>
                  <a:pt x="2358" y="5787"/>
                </a:lnTo>
                <a:lnTo>
                  <a:pt x="2310" y="5621"/>
                </a:lnTo>
                <a:lnTo>
                  <a:pt x="5025" y="2930"/>
                </a:lnTo>
                <a:lnTo>
                  <a:pt x="5168" y="2953"/>
                </a:lnTo>
                <a:lnTo>
                  <a:pt x="5335" y="2977"/>
                </a:lnTo>
                <a:lnTo>
                  <a:pt x="5454" y="2953"/>
                </a:lnTo>
                <a:lnTo>
                  <a:pt x="5620" y="2930"/>
                </a:lnTo>
                <a:lnTo>
                  <a:pt x="7168" y="4478"/>
                </a:lnTo>
                <a:lnTo>
                  <a:pt x="7121" y="4620"/>
                </a:lnTo>
                <a:lnTo>
                  <a:pt x="7121" y="4763"/>
                </a:lnTo>
                <a:lnTo>
                  <a:pt x="7121" y="5002"/>
                </a:lnTo>
                <a:lnTo>
                  <a:pt x="7311" y="5406"/>
                </a:lnTo>
                <a:lnTo>
                  <a:pt x="7478" y="5597"/>
                </a:lnTo>
                <a:lnTo>
                  <a:pt x="7645" y="5764"/>
                </a:lnTo>
                <a:lnTo>
                  <a:pt x="8073" y="5930"/>
                </a:lnTo>
                <a:lnTo>
                  <a:pt x="8311" y="5954"/>
                </a:lnTo>
                <a:lnTo>
                  <a:pt x="8526" y="5930"/>
                </a:lnTo>
                <a:lnTo>
                  <a:pt x="8954" y="5764"/>
                </a:lnTo>
                <a:lnTo>
                  <a:pt x="9145" y="5597"/>
                </a:lnTo>
                <a:lnTo>
                  <a:pt x="9312" y="5406"/>
                </a:lnTo>
                <a:lnTo>
                  <a:pt x="9478" y="5002"/>
                </a:lnTo>
                <a:lnTo>
                  <a:pt x="9502" y="4763"/>
                </a:lnTo>
                <a:lnTo>
                  <a:pt x="9478" y="4620"/>
                </a:lnTo>
                <a:lnTo>
                  <a:pt x="9431" y="4478"/>
                </a:lnTo>
                <a:lnTo>
                  <a:pt x="11550" y="2358"/>
                </a:lnTo>
                <a:lnTo>
                  <a:pt x="11646" y="2382"/>
                </a:lnTo>
                <a:lnTo>
                  <a:pt x="11860" y="2382"/>
                </a:lnTo>
                <a:lnTo>
                  <a:pt x="12074" y="2358"/>
                </a:lnTo>
                <a:lnTo>
                  <a:pt x="12503" y="2191"/>
                </a:lnTo>
                <a:lnTo>
                  <a:pt x="12693" y="2025"/>
                </a:lnTo>
                <a:lnTo>
                  <a:pt x="12836" y="1834"/>
                </a:lnTo>
                <a:lnTo>
                  <a:pt x="13027" y="1429"/>
                </a:lnTo>
                <a:lnTo>
                  <a:pt x="13051" y="1191"/>
                </a:lnTo>
                <a:lnTo>
                  <a:pt x="13027" y="977"/>
                </a:lnTo>
                <a:lnTo>
                  <a:pt x="12836" y="548"/>
                </a:lnTo>
                <a:lnTo>
                  <a:pt x="12693" y="358"/>
                </a:lnTo>
                <a:lnTo>
                  <a:pt x="12503" y="191"/>
                </a:lnTo>
                <a:lnTo>
                  <a:pt x="12074" y="24"/>
                </a:lnTo>
                <a:lnTo>
                  <a:pt x="118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cxnSp>
        <p:nvCxnSpPr>
          <p:cNvPr id="575" name="Google Shape;575;p62"/>
          <p:cNvCxnSpPr/>
          <p:nvPr/>
        </p:nvCxnSpPr>
        <p:spPr>
          <a:xfrm>
            <a:off x="647700" y="1828800"/>
            <a:ext cx="11087200" cy="0"/>
          </a:xfrm>
          <a:prstGeom prst="straightConnector1">
            <a:avLst/>
          </a:prstGeom>
          <a:noFill/>
          <a:ln w="19050" cap="flat" cmpd="sng">
            <a:solidFill>
              <a:schemeClr val="dk2"/>
            </a:solidFill>
            <a:prstDash val="solid"/>
            <a:round/>
            <a:headEnd type="none" w="med" len="med"/>
            <a:tailEnd type="triangle" w="med" len="med"/>
          </a:ln>
        </p:spPr>
      </p:cxnSp>
      <p:pic>
        <p:nvPicPr>
          <p:cNvPr id="576" name="Google Shape;576;p62"/>
          <p:cNvPicPr preferRelativeResize="0"/>
          <p:nvPr/>
        </p:nvPicPr>
        <p:blipFill rotWithShape="1">
          <a:blip r:embed="rId12">
            <a:alphaModFix/>
          </a:blip>
          <a:srcRect l="14956" t="6859" r="18572" b="26673"/>
          <a:stretch/>
        </p:blipFill>
        <p:spPr>
          <a:xfrm>
            <a:off x="3040011" y="1373867"/>
            <a:ext cx="674400" cy="674400"/>
          </a:xfrm>
          <a:prstGeom prst="ellipse">
            <a:avLst/>
          </a:prstGeom>
          <a:noFill/>
          <a:ln>
            <a:noFill/>
          </a:ln>
        </p:spPr>
      </p:pic>
      <p:pic>
        <p:nvPicPr>
          <p:cNvPr id="577" name="Google Shape;577;p62"/>
          <p:cNvPicPr preferRelativeResize="0"/>
          <p:nvPr/>
        </p:nvPicPr>
        <p:blipFill rotWithShape="1">
          <a:blip r:embed="rId13">
            <a:alphaModFix/>
          </a:blip>
          <a:srcRect l="14365" t="12272" r="12970" b="15063"/>
          <a:stretch/>
        </p:blipFill>
        <p:spPr>
          <a:xfrm>
            <a:off x="1152611" y="1373867"/>
            <a:ext cx="674400" cy="674400"/>
          </a:xfrm>
          <a:prstGeom prst="ellipse">
            <a:avLst/>
          </a:prstGeom>
          <a:noFill/>
          <a:ln>
            <a:noFill/>
          </a:ln>
        </p:spPr>
      </p:pic>
      <p:pic>
        <p:nvPicPr>
          <p:cNvPr id="578" name="Google Shape;578;p62"/>
          <p:cNvPicPr preferRelativeResize="0"/>
          <p:nvPr/>
        </p:nvPicPr>
        <p:blipFill rotWithShape="1">
          <a:blip r:embed="rId14">
            <a:alphaModFix/>
          </a:blip>
          <a:srcRect l="12047" t="9132" r="12039" b="14954"/>
          <a:stretch/>
        </p:blipFill>
        <p:spPr>
          <a:xfrm>
            <a:off x="8477577" y="1373867"/>
            <a:ext cx="674400" cy="674400"/>
          </a:xfrm>
          <a:prstGeom prst="ellipse">
            <a:avLst/>
          </a:prstGeom>
          <a:noFill/>
          <a:ln>
            <a:noFill/>
          </a:ln>
        </p:spPr>
      </p:pic>
      <p:pic>
        <p:nvPicPr>
          <p:cNvPr id="579" name="Google Shape;579;p62"/>
          <p:cNvPicPr preferRelativeResize="0"/>
          <p:nvPr/>
        </p:nvPicPr>
        <p:blipFill rotWithShape="1">
          <a:blip r:embed="rId15">
            <a:alphaModFix/>
          </a:blip>
          <a:srcRect l="10532" t="10517" r="13422" b="13437"/>
          <a:stretch/>
        </p:blipFill>
        <p:spPr>
          <a:xfrm>
            <a:off x="10365183" y="1373867"/>
            <a:ext cx="675600" cy="674400"/>
          </a:xfrm>
          <a:prstGeom prst="ellipse">
            <a:avLst/>
          </a:prstGeom>
          <a:noFill/>
          <a:ln>
            <a:noFill/>
          </a:ln>
        </p:spPr>
      </p:pic>
      <p:pic>
        <p:nvPicPr>
          <p:cNvPr id="580" name="Google Shape;580;p62"/>
          <p:cNvPicPr preferRelativeResize="0"/>
          <p:nvPr/>
        </p:nvPicPr>
        <p:blipFill rotWithShape="1">
          <a:blip r:embed="rId16">
            <a:alphaModFix/>
          </a:blip>
          <a:srcRect l="17581" t="8363" r="10687" b="19905"/>
          <a:stretch/>
        </p:blipFill>
        <p:spPr>
          <a:xfrm>
            <a:off x="4780877" y="1373867"/>
            <a:ext cx="674400" cy="674400"/>
          </a:xfrm>
          <a:prstGeom prst="ellipse">
            <a:avLst/>
          </a:prstGeom>
          <a:noFill/>
          <a:ln>
            <a:noFill/>
          </a:ln>
        </p:spPr>
      </p:pic>
      <p:pic>
        <p:nvPicPr>
          <p:cNvPr id="581" name="Google Shape;581;p62"/>
          <p:cNvPicPr preferRelativeResize="0"/>
          <p:nvPr/>
        </p:nvPicPr>
        <p:blipFill rotWithShape="1">
          <a:blip r:embed="rId17">
            <a:alphaModFix/>
          </a:blip>
          <a:srcRect l="17820" t="6455" r="17820" b="29186"/>
          <a:stretch/>
        </p:blipFill>
        <p:spPr>
          <a:xfrm>
            <a:off x="6680111" y="1373867"/>
            <a:ext cx="674400" cy="6744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88"/>
        <p:cNvGrpSpPr/>
        <p:nvPr/>
      </p:nvGrpSpPr>
      <p:grpSpPr>
        <a:xfrm>
          <a:off x="0" y="0"/>
          <a:ext cx="0" cy="0"/>
          <a:chOff x="0" y="0"/>
          <a:chExt cx="0" cy="0"/>
        </a:xfrm>
      </p:grpSpPr>
      <p:sp>
        <p:nvSpPr>
          <p:cNvPr id="3989" name="Google Shape;3989;p445"/>
          <p:cNvSpPr/>
          <p:nvPr/>
        </p:nvSpPr>
        <p:spPr>
          <a:xfrm>
            <a:off x="1074400" y="2281137"/>
            <a:ext cx="4300400" cy="721600"/>
          </a:xfrm>
          <a:prstGeom prst="rect">
            <a:avLst/>
          </a:prstGeom>
          <a:solidFill>
            <a:srgbClr val="F8F9FA"/>
          </a:solidFill>
          <a:ln>
            <a:noFill/>
          </a:ln>
        </p:spPr>
        <p:txBody>
          <a:bodyPr spcFirstLastPara="1" wrap="square" lIns="121900" tIns="121900" rIns="121900" bIns="121900" anchor="t" anchorCtr="0">
            <a:noAutofit/>
          </a:bodyPr>
          <a:lstStyle/>
          <a:p>
            <a:pPr algn="ctr"/>
            <a:r>
              <a:rPr lang="en" sz="1600" dirty="0">
                <a:solidFill>
                  <a:schemeClr val="dk1"/>
                </a:solidFill>
                <a:latin typeface="Google Sans Medium"/>
                <a:ea typeface="Google Sans Medium"/>
                <a:cs typeface="Google Sans Medium"/>
                <a:sym typeface="Google Sans Medium"/>
              </a:rPr>
              <a:t>Enable to rapidly deploy analytics and AI to solve their business challenges</a:t>
            </a:r>
            <a:endParaRPr sz="2000" dirty="0"/>
          </a:p>
        </p:txBody>
      </p:sp>
      <p:sp>
        <p:nvSpPr>
          <p:cNvPr id="3990" name="Google Shape;3990;p445"/>
          <p:cNvSpPr txBox="1">
            <a:spLocks noGrp="1"/>
          </p:cNvSpPr>
          <p:nvPr>
            <p:ph type="title"/>
          </p:nvPr>
        </p:nvSpPr>
        <p:spPr>
          <a:xfrm>
            <a:off x="1909433" y="367000"/>
            <a:ext cx="8614400" cy="1082800"/>
          </a:xfrm>
          <a:prstGeom prst="rect">
            <a:avLst/>
          </a:prstGeom>
        </p:spPr>
        <p:txBody>
          <a:bodyPr spcFirstLastPara="1" vert="horz" wrap="square" lIns="0" tIns="0" rIns="0" bIns="0" rtlCol="0" anchor="t" anchorCtr="0">
            <a:noAutofit/>
          </a:bodyPr>
          <a:lstStyle/>
          <a:p>
            <a:pPr>
              <a:lnSpc>
                <a:spcPct val="100000"/>
              </a:lnSpc>
            </a:pPr>
            <a:r>
              <a:rPr lang="en" sz="2667" dirty="0">
                <a:solidFill>
                  <a:schemeClr val="dk1"/>
                </a:solidFill>
                <a:latin typeface="Google Sans Medium"/>
                <a:ea typeface="Google Sans Medium"/>
                <a:cs typeface="Google Sans Medium"/>
                <a:sym typeface="Google Sans Medium"/>
              </a:rPr>
              <a:t>What &amp; Why </a:t>
            </a:r>
            <a:r>
              <a:rPr lang="en" sz="2667" dirty="0">
                <a:latin typeface="Google Sans Medium"/>
                <a:ea typeface="Google Sans Medium"/>
                <a:cs typeface="Google Sans Medium"/>
                <a:sym typeface="Google Sans Medium"/>
              </a:rPr>
              <a:t>Low Code / No Code Tools</a:t>
            </a:r>
            <a:endParaRPr sz="2667" dirty="0">
              <a:latin typeface="Google Sans Medium"/>
              <a:ea typeface="Google Sans Medium"/>
              <a:cs typeface="Google Sans Medium"/>
              <a:sym typeface="Google Sans Medium"/>
            </a:endParaRPr>
          </a:p>
          <a:p>
            <a:pPr>
              <a:lnSpc>
                <a:spcPct val="100000"/>
              </a:lnSpc>
              <a:spcBef>
                <a:spcPts val="1333"/>
              </a:spcBef>
              <a:spcAft>
                <a:spcPts val="1333"/>
              </a:spcAft>
            </a:pPr>
            <a:r>
              <a:rPr lang="en" sz="2400" dirty="0">
                <a:solidFill>
                  <a:srgbClr val="0B5394"/>
                </a:solidFill>
                <a:latin typeface="Google Sans Medium"/>
                <a:ea typeface="Google Sans Medium"/>
                <a:cs typeface="Google Sans Medium"/>
                <a:sym typeface="Google Sans Medium"/>
              </a:rPr>
              <a:t>Built a fully-developed solution without writing a Code</a:t>
            </a:r>
            <a:endParaRPr sz="2400" dirty="0">
              <a:solidFill>
                <a:srgbClr val="0B5394"/>
              </a:solidFill>
              <a:latin typeface="Google Sans Medium"/>
              <a:ea typeface="Google Sans Medium"/>
              <a:cs typeface="Google Sans Medium"/>
              <a:sym typeface="Google Sans Medium"/>
            </a:endParaRPr>
          </a:p>
        </p:txBody>
      </p:sp>
      <p:sp>
        <p:nvSpPr>
          <p:cNvPr id="3991" name="Google Shape;3991;p445"/>
          <p:cNvSpPr/>
          <p:nvPr/>
        </p:nvSpPr>
        <p:spPr>
          <a:xfrm>
            <a:off x="6212500" y="1788433"/>
            <a:ext cx="4778400" cy="478000"/>
          </a:xfrm>
          <a:prstGeom prst="roundRect">
            <a:avLst>
              <a:gd name="adj" fmla="val 50000"/>
            </a:avLst>
          </a:prstGeom>
          <a:solidFill>
            <a:srgbClr val="F8F9FA"/>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accent4"/>
              </a:solidFill>
            </a:endParaRPr>
          </a:p>
        </p:txBody>
      </p:sp>
      <p:sp>
        <p:nvSpPr>
          <p:cNvPr id="3992" name="Google Shape;3992;p445"/>
          <p:cNvSpPr txBox="1"/>
          <p:nvPr/>
        </p:nvSpPr>
        <p:spPr>
          <a:xfrm>
            <a:off x="6891484" y="1868133"/>
            <a:ext cx="3769200" cy="2820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Google Sans"/>
                <a:ea typeface="Google Sans"/>
                <a:cs typeface="Google Sans"/>
                <a:sym typeface="Google Sans"/>
              </a:rPr>
              <a:t>Increase business value</a:t>
            </a:r>
            <a:endParaRPr sz="1600" dirty="0">
              <a:solidFill>
                <a:schemeClr val="dk1"/>
              </a:solidFill>
              <a:latin typeface="Google Sans"/>
              <a:ea typeface="Google Sans"/>
              <a:cs typeface="Google Sans"/>
              <a:sym typeface="Google Sans"/>
            </a:endParaRPr>
          </a:p>
        </p:txBody>
      </p:sp>
      <p:sp>
        <p:nvSpPr>
          <p:cNvPr id="3993" name="Google Shape;3993;p445"/>
          <p:cNvSpPr/>
          <p:nvPr/>
        </p:nvSpPr>
        <p:spPr>
          <a:xfrm>
            <a:off x="871933" y="1792317"/>
            <a:ext cx="4778400" cy="478000"/>
          </a:xfrm>
          <a:prstGeom prst="roundRect">
            <a:avLst>
              <a:gd name="adj" fmla="val 50000"/>
            </a:avLst>
          </a:prstGeom>
          <a:solidFill>
            <a:srgbClr val="F8F9FA"/>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accent4"/>
              </a:solidFill>
            </a:endParaRPr>
          </a:p>
        </p:txBody>
      </p:sp>
      <p:sp>
        <p:nvSpPr>
          <p:cNvPr id="3994" name="Google Shape;3994;p445"/>
          <p:cNvSpPr txBox="1"/>
          <p:nvPr/>
        </p:nvSpPr>
        <p:spPr>
          <a:xfrm>
            <a:off x="2061033" y="1821451"/>
            <a:ext cx="2620400" cy="3712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Google Sans"/>
                <a:ea typeface="Google Sans"/>
                <a:cs typeface="Google Sans"/>
                <a:sym typeface="Google Sans"/>
              </a:rPr>
              <a:t>Improve time to value</a:t>
            </a:r>
            <a:endParaRPr sz="1600" dirty="0">
              <a:solidFill>
                <a:schemeClr val="dk1"/>
              </a:solidFill>
              <a:latin typeface="Google Sans"/>
              <a:ea typeface="Google Sans"/>
              <a:cs typeface="Google Sans"/>
              <a:sym typeface="Google Sans"/>
            </a:endParaRPr>
          </a:p>
        </p:txBody>
      </p:sp>
      <p:sp>
        <p:nvSpPr>
          <p:cNvPr id="3995" name="Google Shape;3995;p445"/>
          <p:cNvSpPr/>
          <p:nvPr/>
        </p:nvSpPr>
        <p:spPr>
          <a:xfrm>
            <a:off x="835415" y="1791499"/>
            <a:ext cx="478000" cy="478000"/>
          </a:xfrm>
          <a:prstGeom prst="ellipse">
            <a:avLst/>
          </a:prstGeom>
          <a:solidFill>
            <a:srgbClr val="0B5394"/>
          </a:solidFill>
          <a:ln>
            <a:noFill/>
          </a:ln>
        </p:spPr>
        <p:txBody>
          <a:bodyPr spcFirstLastPara="1" wrap="square" lIns="121900" tIns="121900" rIns="121900" bIns="121900" anchor="ctr" anchorCtr="0">
            <a:noAutofit/>
          </a:bodyPr>
          <a:lstStyle/>
          <a:p>
            <a:endParaRPr sz="2400"/>
          </a:p>
        </p:txBody>
      </p:sp>
      <p:sp>
        <p:nvSpPr>
          <p:cNvPr id="3996" name="Google Shape;3996;p445"/>
          <p:cNvSpPr/>
          <p:nvPr/>
        </p:nvSpPr>
        <p:spPr>
          <a:xfrm>
            <a:off x="6212500" y="1788439"/>
            <a:ext cx="478000" cy="478000"/>
          </a:xfrm>
          <a:prstGeom prst="ellipse">
            <a:avLst/>
          </a:prstGeom>
          <a:solidFill>
            <a:srgbClr val="0B5394"/>
          </a:solidFill>
          <a:ln>
            <a:noFill/>
          </a:ln>
        </p:spPr>
        <p:txBody>
          <a:bodyPr spcFirstLastPara="1" wrap="square" lIns="121900" tIns="121900" rIns="121900" bIns="121900" anchor="ctr" anchorCtr="0">
            <a:noAutofit/>
          </a:bodyPr>
          <a:lstStyle/>
          <a:p>
            <a:endParaRPr sz="2400"/>
          </a:p>
        </p:txBody>
      </p:sp>
      <p:cxnSp>
        <p:nvCxnSpPr>
          <p:cNvPr id="3997" name="Google Shape;3997;p445"/>
          <p:cNvCxnSpPr>
            <a:stCxn id="3995" idx="4"/>
            <a:endCxn id="3998" idx="4"/>
          </p:cNvCxnSpPr>
          <p:nvPr/>
        </p:nvCxnSpPr>
        <p:spPr>
          <a:xfrm>
            <a:off x="1074415" y="2269499"/>
            <a:ext cx="0" cy="2730400"/>
          </a:xfrm>
          <a:prstGeom prst="straightConnector1">
            <a:avLst/>
          </a:prstGeom>
          <a:noFill/>
          <a:ln w="28575" cap="flat" cmpd="sng">
            <a:solidFill>
              <a:srgbClr val="0B5394"/>
            </a:solidFill>
            <a:prstDash val="solid"/>
            <a:round/>
            <a:headEnd type="none" w="sm" len="sm"/>
            <a:tailEnd type="none" w="sm" len="sm"/>
          </a:ln>
        </p:spPr>
      </p:cxnSp>
      <p:sp>
        <p:nvSpPr>
          <p:cNvPr id="3999" name="Google Shape;3999;p445"/>
          <p:cNvSpPr/>
          <p:nvPr/>
        </p:nvSpPr>
        <p:spPr>
          <a:xfrm>
            <a:off x="983012" y="3451551"/>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0" name="Google Shape;4000;p445"/>
          <p:cNvSpPr txBox="1"/>
          <p:nvPr/>
        </p:nvSpPr>
        <p:spPr>
          <a:xfrm>
            <a:off x="1312933" y="3282900"/>
            <a:ext cx="4046800" cy="511200"/>
          </a:xfrm>
          <a:prstGeom prst="rect">
            <a:avLst/>
          </a:prstGeom>
          <a:noFill/>
          <a:ln>
            <a:noFill/>
          </a:ln>
        </p:spPr>
        <p:txBody>
          <a:bodyPr spcFirstLastPara="1" wrap="square" lIns="0" tIns="0" rIns="0" bIns="0" anchor="ctr" anchorCtr="0">
            <a:noAutofit/>
          </a:bodyPr>
          <a:lstStyle/>
          <a:p>
            <a:r>
              <a:rPr lang="en-GB" sz="1600" dirty="0">
                <a:solidFill>
                  <a:schemeClr val="tx1">
                    <a:lumMod val="85000"/>
                    <a:lumOff val="15000"/>
                  </a:schemeClr>
                </a:solidFill>
                <a:latin typeface="Google Sans"/>
                <a:ea typeface="Google Sans"/>
                <a:cs typeface="Google Sans"/>
                <a:sym typeface="Google Sans"/>
              </a:rPr>
              <a:t>Increase speed of solution delivery</a:t>
            </a:r>
            <a:endParaRPr sz="1400" dirty="0">
              <a:solidFill>
                <a:schemeClr val="tx1">
                  <a:lumMod val="85000"/>
                  <a:lumOff val="15000"/>
                </a:schemeClr>
              </a:solidFill>
              <a:latin typeface="Google Sans"/>
              <a:ea typeface="Google Sans"/>
              <a:cs typeface="Google Sans"/>
              <a:sym typeface="Google Sans"/>
            </a:endParaRPr>
          </a:p>
        </p:txBody>
      </p:sp>
      <p:sp>
        <p:nvSpPr>
          <p:cNvPr id="4001" name="Google Shape;4001;p445"/>
          <p:cNvSpPr/>
          <p:nvPr/>
        </p:nvSpPr>
        <p:spPr>
          <a:xfrm>
            <a:off x="983012" y="4136884"/>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2" name="Google Shape;4002;p445"/>
          <p:cNvSpPr txBox="1"/>
          <p:nvPr/>
        </p:nvSpPr>
        <p:spPr>
          <a:xfrm>
            <a:off x="1312933" y="3963251"/>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Serverless platform removes complexities of tuning, configuration, provisioning, and more </a:t>
            </a:r>
            <a:endParaRPr sz="1600" dirty="0">
              <a:solidFill>
                <a:srgbClr val="202124"/>
              </a:solidFill>
              <a:latin typeface="Google Sans"/>
              <a:ea typeface="Google Sans"/>
              <a:cs typeface="Google Sans"/>
              <a:sym typeface="Google Sans"/>
            </a:endParaRPr>
          </a:p>
        </p:txBody>
      </p:sp>
      <p:sp>
        <p:nvSpPr>
          <p:cNvPr id="3998" name="Google Shape;3998;p445"/>
          <p:cNvSpPr/>
          <p:nvPr/>
        </p:nvSpPr>
        <p:spPr>
          <a:xfrm>
            <a:off x="983012" y="4817217"/>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3" name="Google Shape;4003;p445"/>
          <p:cNvSpPr txBox="1"/>
          <p:nvPr/>
        </p:nvSpPr>
        <p:spPr>
          <a:xfrm>
            <a:off x="1312933" y="4643633"/>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Quickly deploy models into production via Cloud AI platform</a:t>
            </a:r>
            <a:endParaRPr sz="1600" dirty="0">
              <a:solidFill>
                <a:srgbClr val="202124"/>
              </a:solidFill>
              <a:latin typeface="Google Sans"/>
              <a:ea typeface="Google Sans"/>
              <a:cs typeface="Google Sans"/>
              <a:sym typeface="Google Sans"/>
            </a:endParaRPr>
          </a:p>
        </p:txBody>
      </p:sp>
      <p:sp>
        <p:nvSpPr>
          <p:cNvPr id="4004" name="Google Shape;4004;p445"/>
          <p:cNvSpPr/>
          <p:nvPr/>
        </p:nvSpPr>
        <p:spPr>
          <a:xfrm>
            <a:off x="6497200" y="2278037"/>
            <a:ext cx="4300400" cy="721600"/>
          </a:xfrm>
          <a:prstGeom prst="rect">
            <a:avLst/>
          </a:prstGeom>
          <a:solidFill>
            <a:srgbClr val="F8F9FA"/>
          </a:solidFill>
          <a:ln>
            <a:noFill/>
          </a:ln>
        </p:spPr>
        <p:txBody>
          <a:bodyPr spcFirstLastPara="1" wrap="square" lIns="121900" tIns="121900" rIns="121900" bIns="121900" anchor="t" anchorCtr="0">
            <a:noAutofit/>
          </a:bodyPr>
          <a:lstStyle/>
          <a:p>
            <a:pPr algn="ctr"/>
            <a:r>
              <a:rPr lang="en" sz="1600" dirty="0">
                <a:solidFill>
                  <a:schemeClr val="dk1"/>
                </a:solidFill>
                <a:latin typeface="Google Sans Medium"/>
                <a:ea typeface="Google Sans Medium"/>
                <a:cs typeface="Google Sans Medium"/>
                <a:sym typeface="Google Sans Medium"/>
              </a:rPr>
              <a:t>Realize the maximum potential of their analytics and AI technology initiatives</a:t>
            </a:r>
            <a:endParaRPr sz="3200" dirty="0"/>
          </a:p>
        </p:txBody>
      </p:sp>
      <p:sp>
        <p:nvSpPr>
          <p:cNvPr id="4005" name="Google Shape;4005;p445"/>
          <p:cNvSpPr/>
          <p:nvPr/>
        </p:nvSpPr>
        <p:spPr>
          <a:xfrm>
            <a:off x="982994" y="470307"/>
            <a:ext cx="536524" cy="754895"/>
          </a:xfrm>
          <a:custGeom>
            <a:avLst/>
            <a:gdLst/>
            <a:ahLst/>
            <a:cxnLst/>
            <a:rect l="l" t="t" r="r" b="b"/>
            <a:pathLst>
              <a:path w="68580" h="97155" extrusionOk="0">
                <a:moveTo>
                  <a:pt x="65208" y="97155"/>
                </a:moveTo>
                <a:lnTo>
                  <a:pt x="65208" y="97155"/>
                </a:lnTo>
                <a:lnTo>
                  <a:pt x="45720" y="77667"/>
                </a:lnTo>
                <a:lnTo>
                  <a:pt x="53778" y="69609"/>
                </a:lnTo>
                <a:lnTo>
                  <a:pt x="73266" y="89097"/>
                </a:lnTo>
                <a:lnTo>
                  <a:pt x="65208" y="97155"/>
                </a:lnTo>
                <a:lnTo>
                  <a:pt x="65208" y="97155"/>
                </a:lnTo>
                <a:close/>
                <a:moveTo>
                  <a:pt x="8058" y="97155"/>
                </a:moveTo>
                <a:lnTo>
                  <a:pt x="8058" y="97155"/>
                </a:lnTo>
                <a:lnTo>
                  <a:pt x="0" y="89097"/>
                </a:lnTo>
                <a:lnTo>
                  <a:pt x="30918" y="58179"/>
                </a:lnTo>
                <a:lnTo>
                  <a:pt x="30918" y="21888"/>
                </a:lnTo>
                <a:lnTo>
                  <a:pt x="18974" y="33776"/>
                </a:lnTo>
                <a:lnTo>
                  <a:pt x="10916" y="25718"/>
                </a:lnTo>
                <a:lnTo>
                  <a:pt x="36633" y="0"/>
                </a:lnTo>
                <a:lnTo>
                  <a:pt x="62351" y="25718"/>
                </a:lnTo>
                <a:lnTo>
                  <a:pt x="54293" y="33833"/>
                </a:lnTo>
                <a:lnTo>
                  <a:pt x="42348" y="21888"/>
                </a:lnTo>
                <a:lnTo>
                  <a:pt x="42348" y="62865"/>
                </a:lnTo>
                <a:lnTo>
                  <a:pt x="8058" y="97155"/>
                </a:lnTo>
                <a:close/>
              </a:path>
            </a:pathLst>
          </a:custGeom>
          <a:solidFill>
            <a:srgbClr val="0B539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06" name="Google Shape;4006;p445"/>
          <p:cNvSpPr/>
          <p:nvPr/>
        </p:nvSpPr>
        <p:spPr>
          <a:xfrm>
            <a:off x="794867" y="380967"/>
            <a:ext cx="912800" cy="934800"/>
          </a:xfrm>
          <a:prstGeom prst="rect">
            <a:avLst/>
          </a:prstGeom>
          <a:noFill/>
          <a:ln w="2857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007" name="Google Shape;4007;p445"/>
          <p:cNvPicPr preferRelativeResize="0"/>
          <p:nvPr/>
        </p:nvPicPr>
        <p:blipFill>
          <a:blip r:embed="rId3">
            <a:alphaModFix/>
          </a:blip>
          <a:stretch>
            <a:fillRect/>
          </a:stretch>
        </p:blipFill>
        <p:spPr>
          <a:xfrm>
            <a:off x="939591" y="1847407"/>
            <a:ext cx="269637" cy="319327"/>
          </a:xfrm>
          <a:prstGeom prst="rect">
            <a:avLst/>
          </a:prstGeom>
          <a:noFill/>
          <a:ln>
            <a:noFill/>
          </a:ln>
        </p:spPr>
      </p:pic>
      <p:pic>
        <p:nvPicPr>
          <p:cNvPr id="4008" name="Google Shape;4008;p445"/>
          <p:cNvPicPr preferRelativeResize="0"/>
          <p:nvPr/>
        </p:nvPicPr>
        <p:blipFill>
          <a:blip r:embed="rId4">
            <a:alphaModFix/>
          </a:blip>
          <a:stretch>
            <a:fillRect/>
          </a:stretch>
        </p:blipFill>
        <p:spPr>
          <a:xfrm>
            <a:off x="6280817" y="1856751"/>
            <a:ext cx="341376" cy="341376"/>
          </a:xfrm>
          <a:prstGeom prst="rect">
            <a:avLst/>
          </a:prstGeom>
          <a:noFill/>
          <a:ln>
            <a:noFill/>
          </a:ln>
        </p:spPr>
      </p:pic>
      <p:cxnSp>
        <p:nvCxnSpPr>
          <p:cNvPr id="4009" name="Google Shape;4009;p445"/>
          <p:cNvCxnSpPr>
            <a:endCxn id="4010" idx="4"/>
          </p:cNvCxnSpPr>
          <p:nvPr/>
        </p:nvCxnSpPr>
        <p:spPr>
          <a:xfrm>
            <a:off x="6459212" y="2269617"/>
            <a:ext cx="0" cy="2730400"/>
          </a:xfrm>
          <a:prstGeom prst="straightConnector1">
            <a:avLst/>
          </a:prstGeom>
          <a:noFill/>
          <a:ln w="28575" cap="flat" cmpd="sng">
            <a:solidFill>
              <a:srgbClr val="0B5394"/>
            </a:solidFill>
            <a:prstDash val="solid"/>
            <a:round/>
            <a:headEnd type="none" w="sm" len="sm"/>
            <a:tailEnd type="none" w="sm" len="sm"/>
          </a:ln>
        </p:spPr>
      </p:cxnSp>
      <p:sp>
        <p:nvSpPr>
          <p:cNvPr id="4011" name="Google Shape;4011;p445"/>
          <p:cNvSpPr/>
          <p:nvPr/>
        </p:nvSpPr>
        <p:spPr>
          <a:xfrm>
            <a:off x="6367812" y="3451551"/>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2" name="Google Shape;4012;p445"/>
          <p:cNvSpPr txBox="1"/>
          <p:nvPr/>
        </p:nvSpPr>
        <p:spPr>
          <a:xfrm>
            <a:off x="6697733" y="3282900"/>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Focus resources on solving business challenges, not technical ones</a:t>
            </a:r>
            <a:endParaRPr sz="1600" dirty="0">
              <a:solidFill>
                <a:srgbClr val="202124"/>
              </a:solidFill>
              <a:latin typeface="Google Sans"/>
              <a:ea typeface="Google Sans"/>
              <a:cs typeface="Google Sans"/>
              <a:sym typeface="Google Sans"/>
            </a:endParaRPr>
          </a:p>
        </p:txBody>
      </p:sp>
      <p:sp>
        <p:nvSpPr>
          <p:cNvPr id="4013" name="Google Shape;4013;p445"/>
          <p:cNvSpPr/>
          <p:nvPr/>
        </p:nvSpPr>
        <p:spPr>
          <a:xfrm>
            <a:off x="6367812" y="4136884"/>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4" name="Google Shape;4014;p445"/>
          <p:cNvSpPr txBox="1"/>
          <p:nvPr/>
        </p:nvSpPr>
        <p:spPr>
          <a:xfrm>
            <a:off x="6697733" y="3963251"/>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Incorporate more data sources into analysis and AI models</a:t>
            </a:r>
            <a:endParaRPr sz="1600" dirty="0">
              <a:solidFill>
                <a:srgbClr val="202124"/>
              </a:solidFill>
              <a:latin typeface="Google Sans"/>
              <a:ea typeface="Google Sans"/>
              <a:cs typeface="Google Sans"/>
              <a:sym typeface="Google Sans"/>
            </a:endParaRPr>
          </a:p>
        </p:txBody>
      </p:sp>
      <p:sp>
        <p:nvSpPr>
          <p:cNvPr id="4010" name="Google Shape;4010;p445"/>
          <p:cNvSpPr/>
          <p:nvPr/>
        </p:nvSpPr>
        <p:spPr>
          <a:xfrm>
            <a:off x="6367812" y="4817217"/>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5" name="Google Shape;4015;p445"/>
          <p:cNvSpPr txBox="1"/>
          <p:nvPr/>
        </p:nvSpPr>
        <p:spPr>
          <a:xfrm>
            <a:off x="6697733" y="4643633"/>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Deliver more models and automation across the business via speed of development/ease of use</a:t>
            </a:r>
            <a:endParaRPr sz="1600" dirty="0">
              <a:solidFill>
                <a:srgbClr val="202124"/>
              </a:solidFill>
              <a:latin typeface="Google Sans"/>
              <a:ea typeface="Google Sans"/>
              <a:cs typeface="Google Sans"/>
              <a:sym typeface="Google Sans"/>
            </a:endParaRPr>
          </a:p>
        </p:txBody>
      </p:sp>
      <p:sp>
        <p:nvSpPr>
          <p:cNvPr id="4016" name="Google Shape;4016;p445"/>
          <p:cNvSpPr/>
          <p:nvPr/>
        </p:nvSpPr>
        <p:spPr>
          <a:xfrm>
            <a:off x="214284" y="6082893"/>
            <a:ext cx="6677200" cy="60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018" name="Google Shape;4018;p445"/>
          <p:cNvPicPr preferRelativeResize="0"/>
          <p:nvPr/>
        </p:nvPicPr>
        <p:blipFill>
          <a:blip r:embed="rId5">
            <a:alphaModFix/>
          </a:blip>
          <a:stretch>
            <a:fillRect/>
          </a:stretch>
        </p:blipFill>
        <p:spPr>
          <a:xfrm>
            <a:off x="3224600" y="6422459"/>
            <a:ext cx="1116667" cy="263467"/>
          </a:xfrm>
          <a:prstGeom prst="rect">
            <a:avLst/>
          </a:prstGeom>
          <a:noFill/>
          <a:ln>
            <a:noFill/>
          </a:ln>
        </p:spPr>
      </p:pic>
      <p:pic>
        <p:nvPicPr>
          <p:cNvPr id="32" name="Picture 31">
            <a:extLst>
              <a:ext uri="{FF2B5EF4-FFF2-40B4-BE49-F238E27FC236}">
                <a16:creationId xmlns:a16="http://schemas.microsoft.com/office/drawing/2014/main" id="{17B68199-4A8E-48F5-9B72-C8F1E1E8F866}"/>
              </a:ext>
            </a:extLst>
          </p:cNvPr>
          <p:cNvPicPr>
            <a:picLocks noChangeAspect="1"/>
          </p:cNvPicPr>
          <p:nvPr/>
        </p:nvPicPr>
        <p:blipFill>
          <a:blip r:embed="rId6"/>
          <a:stretch>
            <a:fillRect/>
          </a:stretch>
        </p:blipFill>
        <p:spPr>
          <a:xfrm>
            <a:off x="1661326" y="6389829"/>
            <a:ext cx="1321118" cy="360305"/>
          </a:xfrm>
          <a:prstGeom prst="rect">
            <a:avLst/>
          </a:prstGeom>
        </p:spPr>
      </p:pic>
      <p:grpSp>
        <p:nvGrpSpPr>
          <p:cNvPr id="33" name="Google Shape;4537;p468">
            <a:extLst>
              <a:ext uri="{FF2B5EF4-FFF2-40B4-BE49-F238E27FC236}">
                <a16:creationId xmlns:a16="http://schemas.microsoft.com/office/drawing/2014/main" id="{5CD1969D-EFAB-4D52-825F-D737FF6AA464}"/>
              </a:ext>
            </a:extLst>
          </p:cNvPr>
          <p:cNvGrpSpPr/>
          <p:nvPr/>
        </p:nvGrpSpPr>
        <p:grpSpPr>
          <a:xfrm>
            <a:off x="212908" y="6305281"/>
            <a:ext cx="1538768" cy="505864"/>
            <a:chOff x="1325450" y="2304375"/>
            <a:chExt cx="1956061" cy="643048"/>
          </a:xfrm>
        </p:grpSpPr>
        <p:grpSp>
          <p:nvGrpSpPr>
            <p:cNvPr id="34" name="Google Shape;4538;p468">
              <a:extLst>
                <a:ext uri="{FF2B5EF4-FFF2-40B4-BE49-F238E27FC236}">
                  <a16:creationId xmlns:a16="http://schemas.microsoft.com/office/drawing/2014/main" id="{F6CE8B4E-18CC-43D3-8DC2-7DD9F0A10502}"/>
                </a:ext>
              </a:extLst>
            </p:cNvPr>
            <p:cNvGrpSpPr/>
            <p:nvPr/>
          </p:nvGrpSpPr>
          <p:grpSpPr>
            <a:xfrm>
              <a:off x="1532144" y="2517656"/>
              <a:ext cx="1543000" cy="273170"/>
              <a:chOff x="1532144" y="2517656"/>
              <a:chExt cx="1543000" cy="273170"/>
            </a:xfrm>
          </p:grpSpPr>
          <p:sp>
            <p:nvSpPr>
              <p:cNvPr id="36" name="Google Shape;4539;p468">
                <a:extLst>
                  <a:ext uri="{FF2B5EF4-FFF2-40B4-BE49-F238E27FC236}">
                    <a16:creationId xmlns:a16="http://schemas.microsoft.com/office/drawing/2014/main" id="{44F196E2-1ADE-48A3-B007-9EBFBFB3786C}"/>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37" name="Google Shape;4540;p468">
                <a:extLst>
                  <a:ext uri="{FF2B5EF4-FFF2-40B4-BE49-F238E27FC236}">
                    <a16:creationId xmlns:a16="http://schemas.microsoft.com/office/drawing/2014/main" id="{793E3E8F-668E-41AF-B06F-9FEA97080BBC}"/>
                  </a:ext>
                </a:extLst>
              </p:cNvPr>
              <p:cNvGrpSpPr/>
              <p:nvPr/>
            </p:nvGrpSpPr>
            <p:grpSpPr>
              <a:xfrm>
                <a:off x="2430468" y="2536041"/>
                <a:ext cx="644676" cy="193720"/>
                <a:chOff x="2430468" y="2536041"/>
                <a:chExt cx="644676" cy="193720"/>
              </a:xfrm>
            </p:grpSpPr>
            <p:sp>
              <p:nvSpPr>
                <p:cNvPr id="38" name="Google Shape;4541;p468">
                  <a:extLst>
                    <a:ext uri="{FF2B5EF4-FFF2-40B4-BE49-F238E27FC236}">
                      <a16:creationId xmlns:a16="http://schemas.microsoft.com/office/drawing/2014/main" id="{0132FB37-0BDB-4FF2-BED7-D55D1AD1BA2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39" name="Google Shape;4542;p468">
                  <a:extLst>
                    <a:ext uri="{FF2B5EF4-FFF2-40B4-BE49-F238E27FC236}">
                      <a16:creationId xmlns:a16="http://schemas.microsoft.com/office/drawing/2014/main" id="{D5233F9D-91DA-4E88-A5C5-6A2B56E719AB}"/>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0" name="Google Shape;4543;p468">
                  <a:extLst>
                    <a:ext uri="{FF2B5EF4-FFF2-40B4-BE49-F238E27FC236}">
                      <a16:creationId xmlns:a16="http://schemas.microsoft.com/office/drawing/2014/main" id="{B4FF56FE-9225-4BDF-9986-C220F9B294BD}"/>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1" name="Google Shape;4544;p468">
                  <a:extLst>
                    <a:ext uri="{FF2B5EF4-FFF2-40B4-BE49-F238E27FC236}">
                      <a16:creationId xmlns:a16="http://schemas.microsoft.com/office/drawing/2014/main" id="{937D511F-A706-434D-9CE8-D180CE9D920C}"/>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2" name="Google Shape;4545;p468">
                  <a:extLst>
                    <a:ext uri="{FF2B5EF4-FFF2-40B4-BE49-F238E27FC236}">
                      <a16:creationId xmlns:a16="http://schemas.microsoft.com/office/drawing/2014/main" id="{AF18690E-0C0A-4A55-96FD-F5AEE864B169}"/>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35" name="Google Shape;4546;p468">
              <a:extLst>
                <a:ext uri="{FF2B5EF4-FFF2-40B4-BE49-F238E27FC236}">
                  <a16:creationId xmlns:a16="http://schemas.microsoft.com/office/drawing/2014/main" id="{AC48F9E4-231E-422D-8FF3-E474FA996453}"/>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33"/>
          <p:cNvSpPr txBox="1"/>
          <p:nvPr/>
        </p:nvSpPr>
        <p:spPr>
          <a:xfrm>
            <a:off x="560300" y="1718800"/>
            <a:ext cx="4533600" cy="3420400"/>
          </a:xfrm>
          <a:prstGeom prst="rect">
            <a:avLst/>
          </a:prstGeom>
          <a:noFill/>
          <a:ln>
            <a:noFill/>
          </a:ln>
        </p:spPr>
        <p:txBody>
          <a:bodyPr spcFirstLastPara="1" wrap="square" lIns="0" tIns="0" rIns="304800" bIns="0" anchor="ctr" anchorCtr="0">
            <a:noAutofit/>
          </a:bodyPr>
          <a:lstStyle/>
          <a:p>
            <a:r>
              <a:rPr lang="en-GB" sz="4000" b="1">
                <a:solidFill>
                  <a:srgbClr val="3C4043"/>
                </a:solidFill>
                <a:latin typeface="Google Sans"/>
                <a:ea typeface="Google Sans"/>
                <a:cs typeface="Google Sans"/>
                <a:sym typeface="Google Sans"/>
              </a:rPr>
              <a:t>Use Cases &amp; Demos</a:t>
            </a:r>
            <a:endParaRPr sz="4000" b="1">
              <a:solidFill>
                <a:srgbClr val="3C4043"/>
              </a:solidFill>
              <a:latin typeface="Google Sans"/>
              <a:ea typeface="Google Sans"/>
              <a:cs typeface="Google Sans"/>
              <a:sym typeface="Google Sans"/>
            </a:endParaRPr>
          </a:p>
        </p:txBody>
      </p:sp>
      <p:sp>
        <p:nvSpPr>
          <p:cNvPr id="510" name="Google Shape;510;p33"/>
          <p:cNvSpPr/>
          <p:nvPr/>
        </p:nvSpPr>
        <p:spPr>
          <a:xfrm>
            <a:off x="5247000" y="1831752"/>
            <a:ext cx="1138400" cy="3507200"/>
          </a:xfrm>
          <a:prstGeom prst="rect">
            <a:avLst/>
          </a:prstGeom>
          <a:solidFill>
            <a:srgbClr val="4285F4"/>
          </a:solidFill>
          <a:ln>
            <a:noFill/>
          </a:ln>
        </p:spPr>
        <p:txBody>
          <a:bodyPr spcFirstLastPara="1" wrap="square" lIns="121900" tIns="121900" rIns="121900" bIns="121900" anchor="ctr" anchorCtr="0">
            <a:noAutofit/>
          </a:bodyPr>
          <a:lstStyle/>
          <a:p>
            <a:endParaRPr sz="2400"/>
          </a:p>
        </p:txBody>
      </p:sp>
      <p:pic>
        <p:nvPicPr>
          <p:cNvPr id="511" name="Google Shape;511;p33"/>
          <p:cNvPicPr preferRelativeResize="0"/>
          <p:nvPr/>
        </p:nvPicPr>
        <p:blipFill rotWithShape="1">
          <a:blip r:embed="rId3">
            <a:alphaModFix/>
          </a:blip>
          <a:srcRect l="7968" r="10298" b="9222"/>
          <a:stretch/>
        </p:blipFill>
        <p:spPr>
          <a:xfrm>
            <a:off x="5709824" y="1200901"/>
            <a:ext cx="6441233" cy="4768905"/>
          </a:xfrm>
          <a:prstGeom prst="rect">
            <a:avLst/>
          </a:prstGeom>
          <a:noFill/>
          <a:ln>
            <a:noFill/>
          </a:ln>
        </p:spPr>
      </p:pic>
      <p:pic>
        <p:nvPicPr>
          <p:cNvPr id="9" name="Google Shape;3858;p436">
            <a:extLst>
              <a:ext uri="{FF2B5EF4-FFF2-40B4-BE49-F238E27FC236}">
                <a16:creationId xmlns:a16="http://schemas.microsoft.com/office/drawing/2014/main" id="{569A2086-2102-41BB-BB2F-BEDFEAB4627D}"/>
              </a:ext>
            </a:extLst>
          </p:cNvPr>
          <p:cNvPicPr preferRelativeResize="0"/>
          <p:nvPr/>
        </p:nvPicPr>
        <p:blipFill>
          <a:blip r:embed="rId4">
            <a:alphaModFix/>
          </a:blip>
          <a:stretch>
            <a:fillRect/>
          </a:stretch>
        </p:blipFill>
        <p:spPr>
          <a:xfrm>
            <a:off x="3377562" y="6389196"/>
            <a:ext cx="1056636" cy="288004"/>
          </a:xfrm>
          <a:prstGeom prst="rect">
            <a:avLst/>
          </a:prstGeom>
          <a:noFill/>
          <a:ln>
            <a:noFill/>
          </a:ln>
        </p:spPr>
      </p:pic>
      <p:pic>
        <p:nvPicPr>
          <p:cNvPr id="10" name="Picture 9">
            <a:extLst>
              <a:ext uri="{FF2B5EF4-FFF2-40B4-BE49-F238E27FC236}">
                <a16:creationId xmlns:a16="http://schemas.microsoft.com/office/drawing/2014/main" id="{73C4FA1B-C10C-4C4B-A3CA-7D9705873071}"/>
              </a:ext>
            </a:extLst>
          </p:cNvPr>
          <p:cNvPicPr>
            <a:picLocks noChangeAspect="1"/>
          </p:cNvPicPr>
          <p:nvPr/>
        </p:nvPicPr>
        <p:blipFill>
          <a:blip r:embed="rId5"/>
          <a:stretch>
            <a:fillRect/>
          </a:stretch>
        </p:blipFill>
        <p:spPr>
          <a:xfrm>
            <a:off x="1817936" y="6364809"/>
            <a:ext cx="1321118" cy="360305"/>
          </a:xfrm>
          <a:prstGeom prst="rect">
            <a:avLst/>
          </a:prstGeom>
        </p:spPr>
      </p:pic>
      <p:grpSp>
        <p:nvGrpSpPr>
          <p:cNvPr id="11" name="Google Shape;4537;p468">
            <a:extLst>
              <a:ext uri="{FF2B5EF4-FFF2-40B4-BE49-F238E27FC236}">
                <a16:creationId xmlns:a16="http://schemas.microsoft.com/office/drawing/2014/main" id="{0CD46402-E099-4825-9B25-164D7FB26C9F}"/>
              </a:ext>
            </a:extLst>
          </p:cNvPr>
          <p:cNvGrpSpPr/>
          <p:nvPr/>
        </p:nvGrpSpPr>
        <p:grpSpPr>
          <a:xfrm>
            <a:off x="279168" y="6292029"/>
            <a:ext cx="1538768" cy="505864"/>
            <a:chOff x="1325450" y="2304375"/>
            <a:chExt cx="1956061" cy="643048"/>
          </a:xfrm>
        </p:grpSpPr>
        <p:grpSp>
          <p:nvGrpSpPr>
            <p:cNvPr id="12" name="Google Shape;4538;p468">
              <a:extLst>
                <a:ext uri="{FF2B5EF4-FFF2-40B4-BE49-F238E27FC236}">
                  <a16:creationId xmlns:a16="http://schemas.microsoft.com/office/drawing/2014/main" id="{A87E95BF-87AE-4CF8-9BB1-C026744EA078}"/>
                </a:ext>
              </a:extLst>
            </p:cNvPr>
            <p:cNvGrpSpPr/>
            <p:nvPr/>
          </p:nvGrpSpPr>
          <p:grpSpPr>
            <a:xfrm>
              <a:off x="1532144" y="2517656"/>
              <a:ext cx="1543000" cy="273170"/>
              <a:chOff x="1532144" y="2517656"/>
              <a:chExt cx="1543000" cy="273170"/>
            </a:xfrm>
          </p:grpSpPr>
          <p:sp>
            <p:nvSpPr>
              <p:cNvPr id="14" name="Google Shape;4539;p468">
                <a:extLst>
                  <a:ext uri="{FF2B5EF4-FFF2-40B4-BE49-F238E27FC236}">
                    <a16:creationId xmlns:a16="http://schemas.microsoft.com/office/drawing/2014/main" id="{1FBC47D5-DB17-4E6E-8D45-D07B3FC8E868}"/>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5" name="Google Shape;4540;p468">
                <a:extLst>
                  <a:ext uri="{FF2B5EF4-FFF2-40B4-BE49-F238E27FC236}">
                    <a16:creationId xmlns:a16="http://schemas.microsoft.com/office/drawing/2014/main" id="{1891FD03-06E5-4DC0-91B0-94A55BBD6B9F}"/>
                  </a:ext>
                </a:extLst>
              </p:cNvPr>
              <p:cNvGrpSpPr/>
              <p:nvPr/>
            </p:nvGrpSpPr>
            <p:grpSpPr>
              <a:xfrm>
                <a:off x="2430468" y="2536041"/>
                <a:ext cx="644676" cy="193720"/>
                <a:chOff x="2430468" y="2536041"/>
                <a:chExt cx="644676" cy="193720"/>
              </a:xfrm>
            </p:grpSpPr>
            <p:sp>
              <p:nvSpPr>
                <p:cNvPr id="16" name="Google Shape;4541;p468">
                  <a:extLst>
                    <a:ext uri="{FF2B5EF4-FFF2-40B4-BE49-F238E27FC236}">
                      <a16:creationId xmlns:a16="http://schemas.microsoft.com/office/drawing/2014/main" id="{CF2CEB15-A588-4501-8D83-13465B7EE472}"/>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7" name="Google Shape;4542;p468">
                  <a:extLst>
                    <a:ext uri="{FF2B5EF4-FFF2-40B4-BE49-F238E27FC236}">
                      <a16:creationId xmlns:a16="http://schemas.microsoft.com/office/drawing/2014/main" id="{F63C3CD2-816E-439A-8FF3-E968CE394D34}"/>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8" name="Google Shape;4543;p468">
                  <a:extLst>
                    <a:ext uri="{FF2B5EF4-FFF2-40B4-BE49-F238E27FC236}">
                      <a16:creationId xmlns:a16="http://schemas.microsoft.com/office/drawing/2014/main" id="{4C7A1B17-D3A9-40B7-9E37-CA351CA55568}"/>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9" name="Google Shape;4544;p468">
                  <a:extLst>
                    <a:ext uri="{FF2B5EF4-FFF2-40B4-BE49-F238E27FC236}">
                      <a16:creationId xmlns:a16="http://schemas.microsoft.com/office/drawing/2014/main" id="{62CEB2A2-C2E2-4676-9701-226ADFB67929}"/>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0" name="Google Shape;4545;p468">
                  <a:extLst>
                    <a:ext uri="{FF2B5EF4-FFF2-40B4-BE49-F238E27FC236}">
                      <a16:creationId xmlns:a16="http://schemas.microsoft.com/office/drawing/2014/main" id="{1B52323E-4F75-4E84-9B90-A5FDAFF08BC8}"/>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3" name="Google Shape;4546;p468">
              <a:extLst>
                <a:ext uri="{FF2B5EF4-FFF2-40B4-BE49-F238E27FC236}">
                  <a16:creationId xmlns:a16="http://schemas.microsoft.com/office/drawing/2014/main" id="{9DE775A8-1121-456C-B669-70FE53AC6391}"/>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B06BE6-0C9B-4EC1-9DDE-1CE4B1757F14}"/>
              </a:ext>
            </a:extLst>
          </p:cNvPr>
          <p:cNvSpPr>
            <a:spLocks noGrp="1"/>
          </p:cNvSpPr>
          <p:nvPr>
            <p:ph type="body" idx="1"/>
          </p:nvPr>
        </p:nvSpPr>
        <p:spPr>
          <a:xfrm>
            <a:off x="500384" y="769636"/>
            <a:ext cx="10663485" cy="2726381"/>
          </a:xfrm>
        </p:spPr>
        <p:txBody>
          <a:bodyPr/>
          <a:lstStyle/>
          <a:p>
            <a:pPr marL="220128" indent="0">
              <a:buNone/>
            </a:pPr>
            <a:r>
              <a:rPr lang="en-US" sz="2400" b="1" dirty="0"/>
              <a:t>Cancer Detection</a:t>
            </a:r>
          </a:p>
          <a:p>
            <a:pPr marL="677328" indent="-457200">
              <a:buFont typeface="+mj-lt"/>
              <a:buAutoNum type="arabicPeriod"/>
            </a:pPr>
            <a:r>
              <a:rPr lang="en-US" sz="2400" dirty="0"/>
              <a:t>If a person don’t has cancer and your model predicted – no cancer              TN</a:t>
            </a:r>
          </a:p>
          <a:p>
            <a:pPr marL="677328" indent="-457200">
              <a:buFont typeface="+mj-lt"/>
              <a:buAutoNum type="arabicPeriod"/>
            </a:pPr>
            <a:r>
              <a:rPr lang="en-US" sz="2400" dirty="0"/>
              <a:t>If a person has cancer and your model predicted – no cancer                         FN</a:t>
            </a:r>
          </a:p>
          <a:p>
            <a:pPr marL="677328" indent="-457200">
              <a:buFont typeface="+mj-lt"/>
              <a:buAutoNum type="arabicPeriod"/>
            </a:pPr>
            <a:r>
              <a:rPr lang="en-US" sz="2400" dirty="0"/>
              <a:t>If a person has cancer and your model predicted – cancer                               TP</a:t>
            </a:r>
          </a:p>
          <a:p>
            <a:pPr marL="677328" indent="-457200">
              <a:buFont typeface="+mj-lt"/>
              <a:buAutoNum type="arabicPeriod"/>
            </a:pPr>
            <a:r>
              <a:rPr lang="en-US" sz="2400" dirty="0"/>
              <a:t>If a person don’t has cancer and your model predicted – cancer                     FP</a:t>
            </a:r>
          </a:p>
          <a:p>
            <a:pPr marL="677328" indent="-457200">
              <a:buFont typeface="+mj-lt"/>
              <a:buAutoNum type="arabicPeriod"/>
            </a:pPr>
            <a:endParaRPr lang="en-US" sz="2400" dirty="0"/>
          </a:p>
          <a:p>
            <a:pPr marL="220128" indent="0" algn="ctr">
              <a:buNone/>
            </a:pPr>
            <a:r>
              <a:rPr lang="en-US" sz="2400" dirty="0"/>
              <a:t>False Neg. -&gt; Decrease &gt; Recall = TP / (TP + FN)</a:t>
            </a:r>
          </a:p>
        </p:txBody>
      </p:sp>
      <p:sp>
        <p:nvSpPr>
          <p:cNvPr id="3" name="Title 2">
            <a:extLst>
              <a:ext uri="{FF2B5EF4-FFF2-40B4-BE49-F238E27FC236}">
                <a16:creationId xmlns:a16="http://schemas.microsoft.com/office/drawing/2014/main" id="{21479464-EE3E-4D96-8F5B-27A3F76343A4}"/>
              </a:ext>
            </a:extLst>
          </p:cNvPr>
          <p:cNvSpPr>
            <a:spLocks noGrp="1"/>
          </p:cNvSpPr>
          <p:nvPr>
            <p:ph type="title"/>
          </p:nvPr>
        </p:nvSpPr>
        <p:spPr>
          <a:xfrm>
            <a:off x="282020" y="213426"/>
            <a:ext cx="3443819" cy="519097"/>
          </a:xfrm>
        </p:spPr>
        <p:txBody>
          <a:bodyPr/>
          <a:lstStyle/>
          <a:p>
            <a:r>
              <a:rPr lang="en-US" sz="3200" b="1" dirty="0"/>
              <a:t>Confusion Matrix</a:t>
            </a:r>
            <a:endParaRPr lang="en-US" dirty="0"/>
          </a:p>
        </p:txBody>
      </p:sp>
      <p:sp>
        <p:nvSpPr>
          <p:cNvPr id="4" name="Text Placeholder 1">
            <a:extLst>
              <a:ext uri="{FF2B5EF4-FFF2-40B4-BE49-F238E27FC236}">
                <a16:creationId xmlns:a16="http://schemas.microsoft.com/office/drawing/2014/main" id="{D8175DCD-3369-44A8-90E8-6E13278A2BEB}"/>
              </a:ext>
            </a:extLst>
          </p:cNvPr>
          <p:cNvSpPr txBox="1">
            <a:spLocks/>
          </p:cNvSpPr>
          <p:nvPr/>
        </p:nvSpPr>
        <p:spPr>
          <a:xfrm>
            <a:off x="500383" y="3719463"/>
            <a:ext cx="11509647" cy="2726381"/>
          </a:xfrm>
          <a:prstGeom prst="rect">
            <a:avLst/>
          </a:prstGeom>
        </p:spPr>
        <p:txBody>
          <a:bodyPr spcFirstLastPara="1" vert="horz" wrap="square" lIns="0" tIns="0" rIns="91425" bIns="0" rtlCol="0" anchor="t" anchorCtr="0">
            <a:noAutofit/>
          </a:bodyPr>
          <a:lstStyle>
            <a:lvl1pPr marL="609585" lvl="0" indent="-389457" algn="l" defTabSz="914400" rtl="0" eaLnBrk="1" latinLnBrk="0" hangingPunct="1">
              <a:lnSpc>
                <a:spcPct val="90000"/>
              </a:lnSpc>
              <a:spcBef>
                <a:spcPts val="0"/>
              </a:spcBef>
              <a:spcAft>
                <a:spcPts val="0"/>
              </a:spcAft>
              <a:buSzPts val="1000"/>
              <a:buFont typeface="Arial" panose="020B0604020202020204" pitchFamily="34" charset="0"/>
              <a:buChar char="●"/>
              <a:defRPr sz="2800" kern="1200">
                <a:solidFill>
                  <a:schemeClr val="tx1"/>
                </a:solidFill>
                <a:latin typeface="+mn-lt"/>
                <a:ea typeface="+mn-ea"/>
                <a:cs typeface="+mn-cs"/>
              </a:defRPr>
            </a:lvl1pPr>
            <a:lvl2pPr marL="1219170" lvl="1" indent="-389457" algn="l" defTabSz="914400" rtl="0" eaLnBrk="1" latinLnBrk="0" hangingPunct="1">
              <a:lnSpc>
                <a:spcPct val="90000"/>
              </a:lnSpc>
              <a:spcBef>
                <a:spcPts val="0"/>
              </a:spcBef>
              <a:spcAft>
                <a:spcPts val="0"/>
              </a:spcAft>
              <a:buSzPts val="1000"/>
              <a:buFont typeface="Arial" panose="020B0604020202020204" pitchFamily="34" charset="0"/>
              <a:buChar char="○"/>
              <a:defRPr sz="2400" kern="1200">
                <a:solidFill>
                  <a:schemeClr val="tx1"/>
                </a:solidFill>
                <a:latin typeface="+mn-lt"/>
                <a:ea typeface="+mn-ea"/>
                <a:cs typeface="+mn-cs"/>
              </a:defRPr>
            </a:lvl2pPr>
            <a:lvl3pPr marL="1828754" lvl="2" indent="-389457" algn="l" defTabSz="914400" rtl="0" eaLnBrk="1" latinLnBrk="0" hangingPunct="1">
              <a:lnSpc>
                <a:spcPct val="90000"/>
              </a:lnSpc>
              <a:spcBef>
                <a:spcPts val="0"/>
              </a:spcBef>
              <a:spcAft>
                <a:spcPts val="0"/>
              </a:spcAft>
              <a:buSzPts val="1000"/>
              <a:buFont typeface="Arial" panose="020B0604020202020204" pitchFamily="34" charset="0"/>
              <a:buChar char="■"/>
              <a:defRPr sz="2000" kern="1200">
                <a:solidFill>
                  <a:schemeClr val="tx1"/>
                </a:solidFill>
                <a:latin typeface="+mn-lt"/>
                <a:ea typeface="+mn-ea"/>
                <a:cs typeface="+mn-cs"/>
              </a:defRPr>
            </a:lvl3pPr>
            <a:lvl4pPr marL="2438339" lvl="3"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4pPr>
            <a:lvl5pPr marL="3047924" lvl="4"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5pPr>
            <a:lvl6pPr marL="3657509" lvl="5"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6pPr>
            <a:lvl7pPr marL="4267093" lvl="6"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7pPr>
            <a:lvl8pPr marL="4876678" lvl="7"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8pPr>
            <a:lvl9pPr marL="5486263" lvl="8"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9pPr>
          </a:lstStyle>
          <a:p>
            <a:pPr marL="220128" indent="0">
              <a:buNone/>
            </a:pPr>
            <a:r>
              <a:rPr lang="en-US" sz="2400" b="1" dirty="0"/>
              <a:t>Container Inspection Case Study</a:t>
            </a:r>
          </a:p>
          <a:p>
            <a:pPr marL="677328" indent="-457200">
              <a:buFont typeface="+mj-lt"/>
              <a:buAutoNum type="arabicPeriod"/>
            </a:pPr>
            <a:r>
              <a:rPr lang="en-US" sz="2400" dirty="0"/>
              <a:t>If container don’t have illegal item and your model predicted – safe            TN</a:t>
            </a:r>
          </a:p>
          <a:p>
            <a:pPr marL="677328" indent="-457200">
              <a:buFont typeface="+mj-lt"/>
              <a:buAutoNum type="arabicPeriod"/>
            </a:pPr>
            <a:r>
              <a:rPr lang="en-US" sz="2400" dirty="0"/>
              <a:t>If container have illegal item and your model predicted – safe                       FN</a:t>
            </a:r>
          </a:p>
          <a:p>
            <a:pPr marL="677328" indent="-457200">
              <a:buFont typeface="+mj-lt"/>
              <a:buAutoNum type="arabicPeriod"/>
            </a:pPr>
            <a:r>
              <a:rPr lang="en-US" sz="2400" dirty="0"/>
              <a:t>If container have illegal item and your model predicted – not safe                TP</a:t>
            </a:r>
          </a:p>
          <a:p>
            <a:pPr marL="677328" indent="-457200">
              <a:buFont typeface="+mj-lt"/>
              <a:buAutoNum type="arabicPeriod"/>
            </a:pPr>
            <a:r>
              <a:rPr lang="en-US" sz="2400" dirty="0"/>
              <a:t>If container don’t have illegal item and your model predicted – not safe      FP</a:t>
            </a:r>
          </a:p>
          <a:p>
            <a:pPr marL="677328" indent="-457200">
              <a:buFont typeface="+mj-lt"/>
              <a:buAutoNum type="arabicPeriod"/>
            </a:pPr>
            <a:endParaRPr lang="en-US" sz="2400" dirty="0"/>
          </a:p>
          <a:p>
            <a:pPr marL="220128" indent="0" algn="ctr">
              <a:buFont typeface="Arial" panose="020B0604020202020204" pitchFamily="34" charset="0"/>
              <a:buNone/>
            </a:pPr>
            <a:r>
              <a:rPr lang="en-US" sz="2400" dirty="0"/>
              <a:t>False Pos. -&gt; Decrease &gt; Precision = TP / (TP + FP)</a:t>
            </a:r>
          </a:p>
        </p:txBody>
      </p:sp>
      <p:pic>
        <p:nvPicPr>
          <p:cNvPr id="5" name="Google Shape;3858;p436">
            <a:extLst>
              <a:ext uri="{FF2B5EF4-FFF2-40B4-BE49-F238E27FC236}">
                <a16:creationId xmlns:a16="http://schemas.microsoft.com/office/drawing/2014/main" id="{6DE50680-A67A-40CE-AFEE-04EB3165B7E7}"/>
              </a:ext>
            </a:extLst>
          </p:cNvPr>
          <p:cNvPicPr preferRelativeResize="0"/>
          <p:nvPr/>
        </p:nvPicPr>
        <p:blipFill>
          <a:blip r:embed="rId2">
            <a:alphaModFix/>
          </a:blip>
          <a:stretch>
            <a:fillRect/>
          </a:stretch>
        </p:blipFill>
        <p:spPr>
          <a:xfrm>
            <a:off x="3080994" y="6445844"/>
            <a:ext cx="935131" cy="231356"/>
          </a:xfrm>
          <a:prstGeom prst="rect">
            <a:avLst/>
          </a:prstGeom>
          <a:noFill/>
          <a:ln>
            <a:noFill/>
          </a:ln>
        </p:spPr>
      </p:pic>
      <p:pic>
        <p:nvPicPr>
          <p:cNvPr id="6" name="Picture 5">
            <a:extLst>
              <a:ext uri="{FF2B5EF4-FFF2-40B4-BE49-F238E27FC236}">
                <a16:creationId xmlns:a16="http://schemas.microsoft.com/office/drawing/2014/main" id="{53FDC273-EC92-4358-89AB-3BBA4965D2D3}"/>
              </a:ext>
            </a:extLst>
          </p:cNvPr>
          <p:cNvPicPr>
            <a:picLocks noChangeAspect="1"/>
          </p:cNvPicPr>
          <p:nvPr/>
        </p:nvPicPr>
        <p:blipFill>
          <a:blip r:embed="rId3"/>
          <a:stretch>
            <a:fillRect/>
          </a:stretch>
        </p:blipFill>
        <p:spPr>
          <a:xfrm>
            <a:off x="1642873" y="6362171"/>
            <a:ext cx="1231699" cy="335918"/>
          </a:xfrm>
          <a:prstGeom prst="rect">
            <a:avLst/>
          </a:prstGeom>
        </p:spPr>
      </p:pic>
    </p:spTree>
    <p:extLst>
      <p:ext uri="{BB962C8B-B14F-4D97-AF65-F5344CB8AC3E}">
        <p14:creationId xmlns:p14="http://schemas.microsoft.com/office/powerpoint/2010/main" val="263281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99C0-FA62-4720-AD9E-A7319A37C5EA}"/>
              </a:ext>
            </a:extLst>
          </p:cNvPr>
          <p:cNvSpPr>
            <a:spLocks noGrp="1"/>
          </p:cNvSpPr>
          <p:nvPr>
            <p:ph type="title"/>
          </p:nvPr>
        </p:nvSpPr>
        <p:spPr>
          <a:xfrm>
            <a:off x="183703" y="180800"/>
            <a:ext cx="10515600" cy="1325563"/>
          </a:xfrm>
        </p:spPr>
        <p:txBody>
          <a:bodyPr/>
          <a:lstStyle/>
          <a:p>
            <a:r>
              <a:rPr lang="en-US" b="1" i="0" dirty="0">
                <a:effectLst/>
                <a:latin typeface="-apple-system"/>
              </a:rPr>
              <a:t>What is MLOps ?</a:t>
            </a:r>
            <a:endParaRPr lang="en-US" dirty="0"/>
          </a:p>
        </p:txBody>
      </p:sp>
      <p:sp>
        <p:nvSpPr>
          <p:cNvPr id="3" name="Content Placeholder 2">
            <a:extLst>
              <a:ext uri="{FF2B5EF4-FFF2-40B4-BE49-F238E27FC236}">
                <a16:creationId xmlns:a16="http://schemas.microsoft.com/office/drawing/2014/main" id="{58D1D531-8928-464F-8247-659FEBB2D8CA}"/>
              </a:ext>
            </a:extLst>
          </p:cNvPr>
          <p:cNvSpPr>
            <a:spLocks noGrp="1"/>
          </p:cNvSpPr>
          <p:nvPr>
            <p:ph idx="1"/>
          </p:nvPr>
        </p:nvSpPr>
        <p:spPr>
          <a:xfrm>
            <a:off x="771132" y="3635188"/>
            <a:ext cx="10515600" cy="2747963"/>
          </a:xfrm>
        </p:spPr>
        <p:txBody>
          <a:bodyPr/>
          <a:lstStyle/>
          <a:p>
            <a:pPr algn="l" fontAlgn="auto"/>
            <a:r>
              <a:rPr lang="en-US" b="0" i="0" dirty="0">
                <a:effectLst/>
                <a:latin typeface="Source Serif Pro" panose="020B0604020202020204" pitchFamily="18" charset="0"/>
              </a:rPr>
              <a:t>MLOps empowers data scientists and app developers to help bring Machine Learning models to production.</a:t>
            </a:r>
          </a:p>
          <a:p>
            <a:pPr marL="0" indent="0" algn="l" fontAlgn="auto">
              <a:buNone/>
            </a:pPr>
            <a:r>
              <a:rPr lang="en-US" sz="1050" b="0" i="0" dirty="0">
                <a:effectLst/>
                <a:latin typeface="Source Serif Pro" panose="020B0604020202020204" pitchFamily="18" charset="0"/>
              </a:rPr>
              <a:t> </a:t>
            </a:r>
          </a:p>
          <a:p>
            <a:pPr algn="l" fontAlgn="auto"/>
            <a:r>
              <a:rPr lang="en-US" b="0" i="0" dirty="0">
                <a:effectLst/>
                <a:latin typeface="Source Serif Pro" panose="020B0604020202020204" pitchFamily="18" charset="0"/>
              </a:rPr>
              <a:t>MLOps enables you to track / version / audit / certify / re-use every asset in your ML lifecycle.</a:t>
            </a:r>
            <a:endParaRPr lang="en-US" dirty="0"/>
          </a:p>
        </p:txBody>
      </p:sp>
      <p:pic>
        <p:nvPicPr>
          <p:cNvPr id="4" name="Google Shape;3858;p436">
            <a:extLst>
              <a:ext uri="{FF2B5EF4-FFF2-40B4-BE49-F238E27FC236}">
                <a16:creationId xmlns:a16="http://schemas.microsoft.com/office/drawing/2014/main" id="{8294463A-9350-4284-A1F7-390C3D5E55ED}"/>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5" name="Picture 4">
            <a:extLst>
              <a:ext uri="{FF2B5EF4-FFF2-40B4-BE49-F238E27FC236}">
                <a16:creationId xmlns:a16="http://schemas.microsoft.com/office/drawing/2014/main" id="{0A124F19-10EE-43D8-BCCD-F65223B8324D}"/>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6" name="Google Shape;4537;p468">
            <a:extLst>
              <a:ext uri="{FF2B5EF4-FFF2-40B4-BE49-F238E27FC236}">
                <a16:creationId xmlns:a16="http://schemas.microsoft.com/office/drawing/2014/main" id="{CEABD08A-E5D5-4C29-A197-3B9019FA0132}"/>
              </a:ext>
            </a:extLst>
          </p:cNvPr>
          <p:cNvGrpSpPr/>
          <p:nvPr/>
        </p:nvGrpSpPr>
        <p:grpSpPr>
          <a:xfrm>
            <a:off x="279168" y="6292029"/>
            <a:ext cx="1538768" cy="505864"/>
            <a:chOff x="1325450" y="2304375"/>
            <a:chExt cx="1956061" cy="643048"/>
          </a:xfrm>
        </p:grpSpPr>
        <p:grpSp>
          <p:nvGrpSpPr>
            <p:cNvPr id="7" name="Google Shape;4538;p468">
              <a:extLst>
                <a:ext uri="{FF2B5EF4-FFF2-40B4-BE49-F238E27FC236}">
                  <a16:creationId xmlns:a16="http://schemas.microsoft.com/office/drawing/2014/main" id="{4CB704D6-60D1-42AA-999A-453572CEBCB6}"/>
                </a:ext>
              </a:extLst>
            </p:cNvPr>
            <p:cNvGrpSpPr/>
            <p:nvPr/>
          </p:nvGrpSpPr>
          <p:grpSpPr>
            <a:xfrm>
              <a:off x="1532144" y="2517656"/>
              <a:ext cx="1543000" cy="273170"/>
              <a:chOff x="1532144" y="2517656"/>
              <a:chExt cx="1543000" cy="273170"/>
            </a:xfrm>
          </p:grpSpPr>
          <p:sp>
            <p:nvSpPr>
              <p:cNvPr id="9" name="Google Shape;4539;p468">
                <a:extLst>
                  <a:ext uri="{FF2B5EF4-FFF2-40B4-BE49-F238E27FC236}">
                    <a16:creationId xmlns:a16="http://schemas.microsoft.com/office/drawing/2014/main" id="{C67BEA3A-9586-49F2-AC9D-C6E97906F78C}"/>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0" name="Google Shape;4540;p468">
                <a:extLst>
                  <a:ext uri="{FF2B5EF4-FFF2-40B4-BE49-F238E27FC236}">
                    <a16:creationId xmlns:a16="http://schemas.microsoft.com/office/drawing/2014/main" id="{F8AE008F-A424-4F55-8177-E234D6DA726A}"/>
                  </a:ext>
                </a:extLst>
              </p:cNvPr>
              <p:cNvGrpSpPr/>
              <p:nvPr/>
            </p:nvGrpSpPr>
            <p:grpSpPr>
              <a:xfrm>
                <a:off x="2430468" y="2536041"/>
                <a:ext cx="644676" cy="193720"/>
                <a:chOff x="2430468" y="2536041"/>
                <a:chExt cx="644676" cy="193720"/>
              </a:xfrm>
            </p:grpSpPr>
            <p:sp>
              <p:nvSpPr>
                <p:cNvPr id="11" name="Google Shape;4541;p468">
                  <a:extLst>
                    <a:ext uri="{FF2B5EF4-FFF2-40B4-BE49-F238E27FC236}">
                      <a16:creationId xmlns:a16="http://schemas.microsoft.com/office/drawing/2014/main" id="{6A606253-6EE5-40BA-A31C-AF3EC02A7F5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2;p468">
                  <a:extLst>
                    <a:ext uri="{FF2B5EF4-FFF2-40B4-BE49-F238E27FC236}">
                      <a16:creationId xmlns:a16="http://schemas.microsoft.com/office/drawing/2014/main" id="{F6845FE3-0490-486B-A9F7-AE01734E9E28}"/>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3;p468">
                  <a:extLst>
                    <a:ext uri="{FF2B5EF4-FFF2-40B4-BE49-F238E27FC236}">
                      <a16:creationId xmlns:a16="http://schemas.microsoft.com/office/drawing/2014/main" id="{8BF33661-3429-4646-A74E-412B76B057EF}"/>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4;p468">
                  <a:extLst>
                    <a:ext uri="{FF2B5EF4-FFF2-40B4-BE49-F238E27FC236}">
                      <a16:creationId xmlns:a16="http://schemas.microsoft.com/office/drawing/2014/main" id="{251C4595-D46F-40AD-AF5C-EFF1445C1695}"/>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5;p468">
                  <a:extLst>
                    <a:ext uri="{FF2B5EF4-FFF2-40B4-BE49-F238E27FC236}">
                      <a16:creationId xmlns:a16="http://schemas.microsoft.com/office/drawing/2014/main" id="{9FC55A5B-CD96-4627-960A-D5C253EEF2B3}"/>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8" name="Google Shape;4546;p468">
              <a:extLst>
                <a:ext uri="{FF2B5EF4-FFF2-40B4-BE49-F238E27FC236}">
                  <a16:creationId xmlns:a16="http://schemas.microsoft.com/office/drawing/2014/main" id="{CE7D26EB-6975-4CD6-B086-C15B227E1101}"/>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
        <p:nvSpPr>
          <p:cNvPr id="16" name="Google Shape;252;p22">
            <a:extLst>
              <a:ext uri="{FF2B5EF4-FFF2-40B4-BE49-F238E27FC236}">
                <a16:creationId xmlns:a16="http://schemas.microsoft.com/office/drawing/2014/main" id="{AFFBB160-3E15-4F41-B5E5-C12F90E1F32D}"/>
              </a:ext>
            </a:extLst>
          </p:cNvPr>
          <p:cNvSpPr/>
          <p:nvPr/>
        </p:nvSpPr>
        <p:spPr>
          <a:xfrm>
            <a:off x="36392" y="1441143"/>
            <a:ext cx="12128312" cy="1775622"/>
          </a:xfrm>
          <a:prstGeom prst="rect">
            <a:avLst/>
          </a:prstGeom>
          <a:solidFill>
            <a:srgbClr val="F3F3F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0"/>
              </a:spcBef>
              <a:spcAft>
                <a:spcPts val="0"/>
              </a:spcAft>
              <a:buNone/>
            </a:pPr>
            <a:r>
              <a:rPr lang="en-US" sz="3600" b="1" i="1" dirty="0">
                <a:solidFill>
                  <a:srgbClr val="34A853"/>
                </a:solidFill>
                <a:latin typeface="Google Sans"/>
                <a:ea typeface="Google Sans"/>
                <a:cs typeface="Google Sans"/>
                <a:sym typeface="Google Sans"/>
              </a:rPr>
              <a:t>“ML Ops </a:t>
            </a:r>
            <a:r>
              <a:rPr lang="en-US" sz="3600" i="1" dirty="0">
                <a:solidFill>
                  <a:srgbClr val="34A853"/>
                </a:solidFill>
                <a:latin typeface="Google Sans"/>
                <a:ea typeface="Google Sans"/>
                <a:cs typeface="Google Sans"/>
                <a:sym typeface="Google Sans"/>
              </a:rPr>
              <a:t>is an </a:t>
            </a:r>
            <a:r>
              <a:rPr lang="en-US" sz="3600" b="1" i="1" dirty="0">
                <a:solidFill>
                  <a:srgbClr val="34A853"/>
                </a:solidFill>
                <a:latin typeface="Google Sans"/>
                <a:ea typeface="Google Sans"/>
                <a:cs typeface="Google Sans"/>
                <a:sym typeface="Google Sans"/>
              </a:rPr>
              <a:t>ML</a:t>
            </a:r>
            <a:r>
              <a:rPr lang="en-US" sz="3600" i="1" dirty="0">
                <a:solidFill>
                  <a:srgbClr val="34A853"/>
                </a:solidFill>
                <a:latin typeface="Google Sans"/>
                <a:ea typeface="Google Sans"/>
                <a:cs typeface="Google Sans"/>
                <a:sym typeface="Google Sans"/>
              </a:rPr>
              <a:t> engineering</a:t>
            </a:r>
            <a:r>
              <a:rPr lang="en-US" sz="3600" b="1" i="1" dirty="0">
                <a:solidFill>
                  <a:srgbClr val="34A853"/>
                </a:solidFill>
                <a:latin typeface="Google Sans"/>
                <a:ea typeface="Google Sans"/>
                <a:cs typeface="Google Sans"/>
                <a:sym typeface="Google Sans"/>
              </a:rPr>
              <a:t> </a:t>
            </a:r>
            <a:r>
              <a:rPr lang="en-US" sz="3600" i="1" dirty="0">
                <a:solidFill>
                  <a:srgbClr val="34A853"/>
                </a:solidFill>
                <a:latin typeface="Google Sans"/>
                <a:ea typeface="Google Sans"/>
                <a:cs typeface="Google Sans"/>
                <a:sym typeface="Google Sans"/>
              </a:rPr>
              <a:t>culture and practice that aims at</a:t>
            </a:r>
            <a:r>
              <a:rPr lang="en-US" sz="3600" b="1" i="1" dirty="0">
                <a:solidFill>
                  <a:srgbClr val="34A853"/>
                </a:solidFill>
                <a:latin typeface="Google Sans"/>
                <a:ea typeface="Google Sans"/>
                <a:cs typeface="Google Sans"/>
                <a:sym typeface="Google Sans"/>
              </a:rPr>
              <a:t> unifying ML development (Dev) </a:t>
            </a:r>
            <a:r>
              <a:rPr lang="en-US" sz="3600" i="1" dirty="0">
                <a:solidFill>
                  <a:srgbClr val="34A853"/>
                </a:solidFill>
                <a:latin typeface="Google Sans"/>
                <a:ea typeface="Google Sans"/>
                <a:cs typeface="Google Sans"/>
                <a:sym typeface="Google Sans"/>
              </a:rPr>
              <a:t>and </a:t>
            </a:r>
            <a:r>
              <a:rPr lang="en-US" sz="3600" b="1" i="1" dirty="0">
                <a:solidFill>
                  <a:srgbClr val="34A853"/>
                </a:solidFill>
                <a:latin typeface="Google Sans"/>
                <a:ea typeface="Google Sans"/>
                <a:cs typeface="Google Sans"/>
                <a:sym typeface="Google Sans"/>
              </a:rPr>
              <a:t>ML operation (Ops)”</a:t>
            </a:r>
          </a:p>
        </p:txBody>
      </p:sp>
    </p:spTree>
    <p:extLst>
      <p:ext uri="{BB962C8B-B14F-4D97-AF65-F5344CB8AC3E}">
        <p14:creationId xmlns:p14="http://schemas.microsoft.com/office/powerpoint/2010/main" val="267004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088B9-2DD2-43DC-B9B7-61E849B15843}"/>
              </a:ext>
            </a:extLst>
          </p:cNvPr>
          <p:cNvSpPr txBox="1"/>
          <p:nvPr/>
        </p:nvSpPr>
        <p:spPr>
          <a:xfrm>
            <a:off x="640456" y="1525811"/>
            <a:ext cx="11042028" cy="4339650"/>
          </a:xfrm>
          <a:prstGeom prst="rect">
            <a:avLst/>
          </a:prstGeom>
          <a:noFill/>
        </p:spPr>
        <p:txBody>
          <a:bodyPr wrap="square" rtlCol="0">
            <a:spAutoFit/>
          </a:bodyPr>
          <a:lstStyle/>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Data Management</a:t>
            </a:r>
            <a:r>
              <a:rPr lang="en-US" sz="2800" b="0" i="0" dirty="0">
                <a:effectLst/>
                <a:latin typeface="Source Serif Pro" panose="02040603050405020204" pitchFamily="18" charset="0"/>
              </a:rPr>
              <a:t> All ML focused tasks to explore, manage and create data(sets).</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Modelling</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pipeline related tasks from data processing to trained model validation.</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Continuous Deployment</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tasks related to the "Ops" part of MLOps - launching, monitoring and securing productive models.</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Computing &amp; Resources</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activities and functions related to computing and resource management.</a:t>
            </a:r>
          </a:p>
          <a:p>
            <a:pPr marL="342900" indent="-342900">
              <a:buFont typeface="+mj-lt"/>
              <a:buAutoNum type="arabicPeriod"/>
            </a:pPr>
            <a:endParaRPr lang="en-US" sz="2800" dirty="0"/>
          </a:p>
        </p:txBody>
      </p:sp>
      <p:sp>
        <p:nvSpPr>
          <p:cNvPr id="3" name="TextBox 2">
            <a:extLst>
              <a:ext uri="{FF2B5EF4-FFF2-40B4-BE49-F238E27FC236}">
                <a16:creationId xmlns:a16="http://schemas.microsoft.com/office/drawing/2014/main" id="{2716BC9F-410C-4B83-B6B0-08A16ECA2466}"/>
              </a:ext>
            </a:extLst>
          </p:cNvPr>
          <p:cNvSpPr txBox="1"/>
          <p:nvPr/>
        </p:nvSpPr>
        <p:spPr>
          <a:xfrm>
            <a:off x="490330" y="305663"/>
            <a:ext cx="9713844" cy="769441"/>
          </a:xfrm>
          <a:prstGeom prst="rect">
            <a:avLst/>
          </a:prstGeom>
          <a:noFill/>
        </p:spPr>
        <p:txBody>
          <a:bodyPr wrap="square" rtlCol="0">
            <a:spAutoFit/>
          </a:bodyPr>
          <a:lstStyle/>
          <a:p>
            <a:pPr algn="l" fontAlgn="auto"/>
            <a:r>
              <a:rPr lang="en-US" sz="4400" b="1" i="0" dirty="0">
                <a:effectLst/>
                <a:latin typeface="Source Serif Pro" panose="020B0604020202020204" pitchFamily="18" charset="0"/>
              </a:rPr>
              <a:t>The MLOps life cycle</a:t>
            </a:r>
          </a:p>
        </p:txBody>
      </p:sp>
      <p:pic>
        <p:nvPicPr>
          <p:cNvPr id="4" name="Google Shape;3858;p436">
            <a:extLst>
              <a:ext uri="{FF2B5EF4-FFF2-40B4-BE49-F238E27FC236}">
                <a16:creationId xmlns:a16="http://schemas.microsoft.com/office/drawing/2014/main" id="{F678624E-385F-40C6-AF94-6322C5AB453B}"/>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5" name="Picture 4">
            <a:extLst>
              <a:ext uri="{FF2B5EF4-FFF2-40B4-BE49-F238E27FC236}">
                <a16:creationId xmlns:a16="http://schemas.microsoft.com/office/drawing/2014/main" id="{C96E31E1-9153-4170-A806-BAAA0FBC7B70}"/>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6" name="Google Shape;4537;p468">
            <a:extLst>
              <a:ext uri="{FF2B5EF4-FFF2-40B4-BE49-F238E27FC236}">
                <a16:creationId xmlns:a16="http://schemas.microsoft.com/office/drawing/2014/main" id="{C3839546-63C3-42DA-A590-1F09CBEE9705}"/>
              </a:ext>
            </a:extLst>
          </p:cNvPr>
          <p:cNvGrpSpPr/>
          <p:nvPr/>
        </p:nvGrpSpPr>
        <p:grpSpPr>
          <a:xfrm>
            <a:off x="279168" y="6292029"/>
            <a:ext cx="1538768" cy="505864"/>
            <a:chOff x="1325450" y="2304375"/>
            <a:chExt cx="1956061" cy="643048"/>
          </a:xfrm>
        </p:grpSpPr>
        <p:grpSp>
          <p:nvGrpSpPr>
            <p:cNvPr id="7" name="Google Shape;4538;p468">
              <a:extLst>
                <a:ext uri="{FF2B5EF4-FFF2-40B4-BE49-F238E27FC236}">
                  <a16:creationId xmlns:a16="http://schemas.microsoft.com/office/drawing/2014/main" id="{00DBD264-B3DE-4DAD-A9E8-BC50599BBE0E}"/>
                </a:ext>
              </a:extLst>
            </p:cNvPr>
            <p:cNvGrpSpPr/>
            <p:nvPr/>
          </p:nvGrpSpPr>
          <p:grpSpPr>
            <a:xfrm>
              <a:off x="1532144" y="2517656"/>
              <a:ext cx="1543000" cy="273170"/>
              <a:chOff x="1532144" y="2517656"/>
              <a:chExt cx="1543000" cy="273170"/>
            </a:xfrm>
          </p:grpSpPr>
          <p:sp>
            <p:nvSpPr>
              <p:cNvPr id="9" name="Google Shape;4539;p468">
                <a:extLst>
                  <a:ext uri="{FF2B5EF4-FFF2-40B4-BE49-F238E27FC236}">
                    <a16:creationId xmlns:a16="http://schemas.microsoft.com/office/drawing/2014/main" id="{2D03E9A9-5FC6-4913-9942-56E2303577DE}"/>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0" name="Google Shape;4540;p468">
                <a:extLst>
                  <a:ext uri="{FF2B5EF4-FFF2-40B4-BE49-F238E27FC236}">
                    <a16:creationId xmlns:a16="http://schemas.microsoft.com/office/drawing/2014/main" id="{052D3FAC-08F5-47E8-A8E1-97169B1071D8}"/>
                  </a:ext>
                </a:extLst>
              </p:cNvPr>
              <p:cNvGrpSpPr/>
              <p:nvPr/>
            </p:nvGrpSpPr>
            <p:grpSpPr>
              <a:xfrm>
                <a:off x="2430468" y="2536041"/>
                <a:ext cx="644676" cy="193720"/>
                <a:chOff x="2430468" y="2536041"/>
                <a:chExt cx="644676" cy="193720"/>
              </a:xfrm>
            </p:grpSpPr>
            <p:sp>
              <p:nvSpPr>
                <p:cNvPr id="11" name="Google Shape;4541;p468">
                  <a:extLst>
                    <a:ext uri="{FF2B5EF4-FFF2-40B4-BE49-F238E27FC236}">
                      <a16:creationId xmlns:a16="http://schemas.microsoft.com/office/drawing/2014/main" id="{E8E1E424-1D54-45E7-AB53-271FEE1A0DE7}"/>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2;p468">
                  <a:extLst>
                    <a:ext uri="{FF2B5EF4-FFF2-40B4-BE49-F238E27FC236}">
                      <a16:creationId xmlns:a16="http://schemas.microsoft.com/office/drawing/2014/main" id="{A880E997-AEB6-4FF1-84E6-A68E1A9467E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3;p468">
                  <a:extLst>
                    <a:ext uri="{FF2B5EF4-FFF2-40B4-BE49-F238E27FC236}">
                      <a16:creationId xmlns:a16="http://schemas.microsoft.com/office/drawing/2014/main" id="{B0D9215B-40F2-48A3-B808-CC3399B5EB75}"/>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4;p468">
                  <a:extLst>
                    <a:ext uri="{FF2B5EF4-FFF2-40B4-BE49-F238E27FC236}">
                      <a16:creationId xmlns:a16="http://schemas.microsoft.com/office/drawing/2014/main" id="{A6896B9D-E4F9-4827-9E19-B91C6DC6F85A}"/>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5;p468">
                  <a:extLst>
                    <a:ext uri="{FF2B5EF4-FFF2-40B4-BE49-F238E27FC236}">
                      <a16:creationId xmlns:a16="http://schemas.microsoft.com/office/drawing/2014/main" id="{71B4CE38-DF20-45C8-B90E-CA26E6213D32}"/>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8" name="Google Shape;4546;p468">
              <a:extLst>
                <a:ext uri="{FF2B5EF4-FFF2-40B4-BE49-F238E27FC236}">
                  <a16:creationId xmlns:a16="http://schemas.microsoft.com/office/drawing/2014/main" id="{7C1D070A-C56A-491A-A6C3-E46D407DE94B}"/>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24668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D4484-A81F-4B45-AAAF-02EC499DF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2" y="764276"/>
            <a:ext cx="12096463" cy="6080076"/>
          </a:xfrm>
          <a:prstGeom prst="rect">
            <a:avLst/>
          </a:prstGeom>
        </p:spPr>
      </p:pic>
    </p:spTree>
    <p:extLst>
      <p:ext uri="{BB962C8B-B14F-4D97-AF65-F5344CB8AC3E}">
        <p14:creationId xmlns:p14="http://schemas.microsoft.com/office/powerpoint/2010/main" val="2879296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73"/>
          <p:cNvSpPr txBox="1">
            <a:spLocks noGrp="1"/>
          </p:cNvSpPr>
          <p:nvPr>
            <p:ph type="title"/>
          </p:nvPr>
        </p:nvSpPr>
        <p:spPr>
          <a:xfrm>
            <a:off x="415600" y="200933"/>
            <a:ext cx="11360800" cy="763600"/>
          </a:xfrm>
          <a:prstGeom prst="rect">
            <a:avLst/>
          </a:prstGeom>
        </p:spPr>
        <p:txBody>
          <a:bodyPr spcFirstLastPara="1" vert="horz" wrap="square" lIns="121900" tIns="121900" rIns="121900" bIns="121900" rtlCol="0" anchor="t" anchorCtr="0">
            <a:normAutofit fontScale="90000"/>
          </a:bodyPr>
          <a:lstStyle/>
          <a:p>
            <a:r>
              <a:rPr lang="en-GB" sz="4800" b="1" dirty="0">
                <a:solidFill>
                  <a:srgbClr val="434343"/>
                </a:solidFill>
                <a:latin typeface="Google Sans"/>
                <a:ea typeface="Google Sans"/>
                <a:cs typeface="Google Sans"/>
                <a:sym typeface="Google Sans"/>
              </a:rPr>
              <a:t>AI Use Cases</a:t>
            </a:r>
            <a:r>
              <a:rPr lang="en-GB" dirty="0"/>
              <a:t>​</a:t>
            </a:r>
            <a:endParaRPr dirty="0"/>
          </a:p>
        </p:txBody>
      </p:sp>
      <p:sp>
        <p:nvSpPr>
          <p:cNvPr id="1023" name="Google Shape;1023;p73"/>
          <p:cNvSpPr txBox="1">
            <a:spLocks noGrp="1"/>
          </p:cNvSpPr>
          <p:nvPr>
            <p:ph type="body" idx="1"/>
          </p:nvPr>
        </p:nvSpPr>
        <p:spPr>
          <a:xfrm>
            <a:off x="149500" y="1536633"/>
            <a:ext cx="3886800" cy="4555200"/>
          </a:xfrm>
          <a:prstGeom prst="rect">
            <a:avLst/>
          </a:prstGeom>
        </p:spPr>
        <p:txBody>
          <a:bodyPr spcFirstLastPara="1" vert="horz" wrap="square" lIns="121900" tIns="121900" rIns="121900" bIns="121900" rtlCol="0" anchor="t" anchorCtr="0">
            <a:noAutofit/>
          </a:bodyPr>
          <a:lstStyle/>
          <a:p>
            <a:pPr marL="0" indent="0">
              <a:buSzPts val="275"/>
              <a:buNone/>
            </a:pPr>
            <a:r>
              <a:rPr lang="en-GB" sz="1600" b="1" dirty="0">
                <a:solidFill>
                  <a:srgbClr val="434343"/>
                </a:solidFill>
                <a:latin typeface="Google Sans"/>
                <a:ea typeface="Google Sans"/>
                <a:cs typeface="Google Sans"/>
                <a:sym typeface="Google Sans"/>
              </a:rPr>
              <a:t>Understanding the customer journey​ </a:t>
            </a:r>
            <a:endParaRPr sz="600" dirty="0">
              <a:solidFill>
                <a:srgbClr val="434343"/>
              </a:solidFill>
              <a:latin typeface="Google Sans"/>
              <a:ea typeface="Google Sans"/>
              <a:cs typeface="Google Sans"/>
              <a:sym typeface="Google Sans"/>
            </a:endParaRPr>
          </a:p>
          <a:p>
            <a:pPr indent="-393690">
              <a:spcBef>
                <a:spcPts val="1600"/>
              </a:spcBef>
              <a:buClr>
                <a:schemeClr val="accent1"/>
              </a:buClr>
              <a:buSzPts val="1050"/>
              <a:buFont typeface="Google Sans"/>
              <a:buChar char="●"/>
            </a:pPr>
            <a:r>
              <a:rPr lang="en-GB" sz="1400" b="1" dirty="0">
                <a:solidFill>
                  <a:schemeClr val="accent1"/>
                </a:solidFill>
                <a:latin typeface="Google Sans"/>
                <a:ea typeface="Google Sans"/>
                <a:cs typeface="Google Sans"/>
                <a:sym typeface="Google Sans"/>
              </a:rPr>
              <a:t>Trendspotting </a:t>
            </a:r>
            <a:r>
              <a:rPr lang="en-GB" sz="1400" dirty="0">
                <a:solidFill>
                  <a:schemeClr val="accent1"/>
                </a:solidFill>
                <a:latin typeface="Google Sans"/>
                <a:ea typeface="Google Sans"/>
                <a:cs typeface="Google Sans"/>
                <a:sym typeface="Google Sans"/>
              </a:rPr>
              <a:t>​</a:t>
            </a:r>
            <a:endParaRPr sz="1400" dirty="0">
              <a:solidFill>
                <a:schemeClr val="accent1"/>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Churn is highest on Sunday mornings​</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Spike in searches for electronic sensor</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On Sundays Chicago area ad spend is 30% higher but web traffic is 50% lower as compared to in-store traffic. ​</a:t>
            </a:r>
            <a:endParaRPr sz="1400" dirty="0">
              <a:solidFill>
                <a:srgbClr val="434343"/>
              </a:solidFill>
              <a:latin typeface="Google Sans"/>
              <a:ea typeface="Google Sans"/>
              <a:cs typeface="Google Sans"/>
              <a:sym typeface="Google Sans"/>
            </a:endParaRPr>
          </a:p>
          <a:p>
            <a:pPr marL="0" indent="0">
              <a:lnSpc>
                <a:spcPct val="100000"/>
              </a:lnSpc>
              <a:spcBef>
                <a:spcPts val="1600"/>
              </a:spcBef>
              <a:buNone/>
            </a:pPr>
            <a:endParaRPr sz="1400" dirty="0">
              <a:solidFill>
                <a:srgbClr val="434343"/>
              </a:solidFill>
              <a:latin typeface="Google Sans"/>
              <a:ea typeface="Google Sans"/>
              <a:cs typeface="Google Sans"/>
              <a:sym typeface="Google Sans"/>
            </a:endParaRPr>
          </a:p>
          <a:p>
            <a:pPr indent="-393690">
              <a:spcBef>
                <a:spcPts val="1600"/>
              </a:spcBef>
              <a:buClr>
                <a:schemeClr val="accent4"/>
              </a:buClr>
              <a:buSzPts val="1050"/>
              <a:buFont typeface="Google Sans"/>
              <a:buChar char="●"/>
            </a:pPr>
            <a:r>
              <a:rPr lang="en-GB" sz="1400" b="1" dirty="0">
                <a:solidFill>
                  <a:schemeClr val="accent4"/>
                </a:solidFill>
                <a:latin typeface="Google Sans"/>
                <a:ea typeface="Google Sans"/>
                <a:cs typeface="Google Sans"/>
                <a:sym typeface="Google Sans"/>
              </a:rPr>
              <a:t>Customer Segmentation​</a:t>
            </a:r>
            <a:endParaRPr sz="1400" b="1" dirty="0">
              <a:solidFill>
                <a:schemeClr val="accent4"/>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Highest historical spenders​</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Online shoppers only​</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Heavy browser users that don't log in​</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Heavy </a:t>
            </a:r>
            <a:r>
              <a:rPr lang="en-GB" sz="1400" dirty="0" err="1">
                <a:solidFill>
                  <a:srgbClr val="434343"/>
                </a:solidFill>
                <a:latin typeface="Google Sans"/>
                <a:ea typeface="Google Sans"/>
                <a:cs typeface="Google Sans"/>
                <a:sym typeface="Google Sans"/>
              </a:rPr>
              <a:t>couponers</a:t>
            </a:r>
            <a:endParaRPr sz="1400" dirty="0">
              <a:solidFill>
                <a:srgbClr val="434343"/>
              </a:solidFill>
              <a:latin typeface="Google Sans"/>
              <a:ea typeface="Google Sans"/>
              <a:cs typeface="Google Sans"/>
              <a:sym typeface="Google Sans"/>
            </a:endParaRPr>
          </a:p>
          <a:p>
            <a:pPr marL="0" indent="0">
              <a:spcBef>
                <a:spcPts val="1600"/>
              </a:spcBef>
              <a:spcAft>
                <a:spcPts val="1600"/>
              </a:spcAft>
              <a:buSzPts val="275"/>
              <a:buNone/>
            </a:pPr>
            <a:r>
              <a:rPr lang="en-GB" sz="1400" dirty="0">
                <a:solidFill>
                  <a:srgbClr val="434343"/>
                </a:solidFill>
                <a:latin typeface="Google Sans"/>
                <a:ea typeface="Google Sans"/>
                <a:cs typeface="Google Sans"/>
                <a:sym typeface="Google Sans"/>
              </a:rPr>
              <a:t> </a:t>
            </a:r>
            <a:endParaRPr sz="1400" dirty="0">
              <a:solidFill>
                <a:srgbClr val="434343"/>
              </a:solidFill>
              <a:latin typeface="Google Sans"/>
              <a:ea typeface="Google Sans"/>
              <a:cs typeface="Google Sans"/>
              <a:sym typeface="Google Sans"/>
            </a:endParaRPr>
          </a:p>
        </p:txBody>
      </p:sp>
      <p:sp>
        <p:nvSpPr>
          <p:cNvPr id="1024" name="Google Shape;1024;p73"/>
          <p:cNvSpPr txBox="1"/>
          <p:nvPr/>
        </p:nvSpPr>
        <p:spPr>
          <a:xfrm>
            <a:off x="4260567" y="1569667"/>
            <a:ext cx="3700000" cy="4585830"/>
          </a:xfrm>
          <a:prstGeom prst="rect">
            <a:avLst/>
          </a:prstGeom>
          <a:noFill/>
          <a:ln>
            <a:noFill/>
          </a:ln>
        </p:spPr>
        <p:txBody>
          <a:bodyPr spcFirstLastPara="1" wrap="square" lIns="121900" tIns="121900" rIns="121900" bIns="121900" anchor="t" anchorCtr="0">
            <a:spAutoFit/>
          </a:bodyPr>
          <a:lstStyle/>
          <a:p>
            <a:r>
              <a:rPr lang="en-GB" sz="1600" b="1" dirty="0">
                <a:solidFill>
                  <a:srgbClr val="434343"/>
                </a:solidFill>
                <a:latin typeface="Google Sans"/>
                <a:ea typeface="Google Sans"/>
                <a:cs typeface="Google Sans"/>
                <a:sym typeface="Google Sans"/>
              </a:rPr>
              <a:t>Predicting Marketing Outcomes</a:t>
            </a:r>
            <a:endParaRPr sz="1400" dirty="0">
              <a:solidFill>
                <a:srgbClr val="434343"/>
              </a:solidFill>
              <a:latin typeface="Google Sans"/>
              <a:ea typeface="Google Sans"/>
              <a:cs typeface="Google Sans"/>
              <a:sym typeface="Google Sans"/>
            </a:endParaRPr>
          </a:p>
          <a:p>
            <a:endParaRPr sz="1400" dirty="0">
              <a:solidFill>
                <a:srgbClr val="434343"/>
              </a:solidFill>
              <a:latin typeface="Google Sans"/>
              <a:ea typeface="Google Sans"/>
              <a:cs typeface="Google Sans"/>
              <a:sym typeface="Google Sans"/>
            </a:endParaRPr>
          </a:p>
          <a:p>
            <a:pPr marL="609585" indent="-393690">
              <a:buClr>
                <a:srgbClr val="34A853"/>
              </a:buClr>
              <a:buSzPts val="1050"/>
              <a:buFont typeface="Google Sans"/>
              <a:buChar char="●"/>
            </a:pPr>
            <a:r>
              <a:rPr lang="en-GB" sz="1400" b="1" dirty="0">
                <a:solidFill>
                  <a:srgbClr val="34A853"/>
                </a:solidFill>
                <a:latin typeface="Google Sans"/>
                <a:ea typeface="Google Sans"/>
                <a:cs typeface="Google Sans"/>
                <a:sym typeface="Google Sans"/>
              </a:rPr>
              <a:t>Lifetime Value Prediction​</a:t>
            </a:r>
            <a:endParaRPr sz="1400" b="1" dirty="0">
              <a:solidFill>
                <a:srgbClr val="34A85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Send retention offer to customers who are likely to churn​</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Stream data to DMP platforms like Google &amp; FB to find lookalike for high LTV customers​</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Exclude low LTV customers from high spend associated campaigns for </a:t>
            </a:r>
            <a:r>
              <a:rPr lang="en-GB" sz="1400" dirty="0" err="1">
                <a:solidFill>
                  <a:srgbClr val="434343"/>
                </a:solidFill>
                <a:latin typeface="Google Sans"/>
                <a:ea typeface="Google Sans"/>
                <a:cs typeface="Google Sans"/>
                <a:sym typeface="Google Sans"/>
              </a:rPr>
              <a:t>eg.</a:t>
            </a:r>
            <a:r>
              <a:rPr lang="en-GB" sz="1400" dirty="0">
                <a:solidFill>
                  <a:srgbClr val="434343"/>
                </a:solidFill>
                <a:latin typeface="Google Sans"/>
                <a:ea typeface="Google Sans"/>
                <a:cs typeface="Google Sans"/>
                <a:sym typeface="Google Sans"/>
              </a:rPr>
              <a:t> Video – YT campaigns​</a:t>
            </a:r>
            <a:endParaRPr sz="1400" dirty="0">
              <a:solidFill>
                <a:srgbClr val="434343"/>
              </a:solidFill>
              <a:latin typeface="Google Sans"/>
              <a:ea typeface="Google Sans"/>
              <a:cs typeface="Google Sans"/>
              <a:sym typeface="Google Sans"/>
            </a:endParaRPr>
          </a:p>
          <a:p>
            <a:pPr marL="609585"/>
            <a:endParaRPr sz="1400" dirty="0">
              <a:solidFill>
                <a:srgbClr val="434343"/>
              </a:solidFill>
              <a:latin typeface="Google Sans"/>
              <a:ea typeface="Google Sans"/>
              <a:cs typeface="Google Sans"/>
              <a:sym typeface="Google Sans"/>
            </a:endParaRPr>
          </a:p>
          <a:p>
            <a:pPr marL="609585" indent="-393690">
              <a:buClr>
                <a:schemeClr val="accent1"/>
              </a:buClr>
              <a:buSzPts val="1050"/>
              <a:buFont typeface="Google Sans"/>
              <a:buChar char="●"/>
            </a:pPr>
            <a:r>
              <a:rPr lang="en-GB" sz="1400" b="1" dirty="0">
                <a:solidFill>
                  <a:schemeClr val="accent1"/>
                </a:solidFill>
                <a:latin typeface="Google Sans"/>
                <a:ea typeface="Google Sans"/>
                <a:cs typeface="Google Sans"/>
                <a:sym typeface="Google Sans"/>
              </a:rPr>
              <a:t>Purchase Prediction​</a:t>
            </a:r>
            <a:endParaRPr sz="1400" b="1" dirty="0">
              <a:solidFill>
                <a:schemeClr val="accent1"/>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Convert predictions by user &amp; product​</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Predict user propensity scores</a:t>
            </a:r>
            <a:endParaRPr sz="1400" dirty="0">
              <a:solidFill>
                <a:srgbClr val="434343"/>
              </a:solidFill>
              <a:latin typeface="Google Sans"/>
              <a:ea typeface="Google Sans"/>
              <a:cs typeface="Google Sans"/>
              <a:sym typeface="Google Sans"/>
            </a:endParaRPr>
          </a:p>
          <a:p>
            <a:endParaRPr sz="1400" dirty="0">
              <a:solidFill>
                <a:srgbClr val="434343"/>
              </a:solidFill>
              <a:latin typeface="Google Sans"/>
              <a:ea typeface="Google Sans"/>
              <a:cs typeface="Google Sans"/>
              <a:sym typeface="Google Sans"/>
            </a:endParaRPr>
          </a:p>
        </p:txBody>
      </p:sp>
      <p:sp>
        <p:nvSpPr>
          <p:cNvPr id="1025" name="Google Shape;1025;p73"/>
          <p:cNvSpPr txBox="1"/>
          <p:nvPr/>
        </p:nvSpPr>
        <p:spPr>
          <a:xfrm>
            <a:off x="7960567" y="1569668"/>
            <a:ext cx="4000000" cy="3600945"/>
          </a:xfrm>
          <a:prstGeom prst="rect">
            <a:avLst/>
          </a:prstGeom>
          <a:noFill/>
          <a:ln>
            <a:noFill/>
          </a:ln>
        </p:spPr>
        <p:txBody>
          <a:bodyPr spcFirstLastPara="1" wrap="square" lIns="121900" tIns="121900" rIns="121900" bIns="121900" anchor="t" anchorCtr="0">
            <a:spAutoFit/>
          </a:bodyPr>
          <a:lstStyle/>
          <a:p>
            <a:r>
              <a:rPr lang="en-GB" sz="1600" b="1">
                <a:solidFill>
                  <a:srgbClr val="434343"/>
                </a:solidFill>
                <a:latin typeface="Google Sans"/>
                <a:ea typeface="Google Sans"/>
                <a:cs typeface="Google Sans"/>
                <a:sym typeface="Google Sans"/>
              </a:rPr>
              <a:t>Personalize the customer experience</a:t>
            </a:r>
            <a:endParaRPr sz="1400">
              <a:solidFill>
                <a:srgbClr val="434343"/>
              </a:solidFill>
              <a:latin typeface="Google Sans"/>
              <a:ea typeface="Google Sans"/>
              <a:cs typeface="Google Sans"/>
              <a:sym typeface="Google Sans"/>
            </a:endParaRPr>
          </a:p>
          <a:p>
            <a:pPr marL="609585"/>
            <a:endParaRPr sz="1400">
              <a:solidFill>
                <a:srgbClr val="434343"/>
              </a:solidFill>
              <a:latin typeface="Google Sans"/>
              <a:ea typeface="Google Sans"/>
              <a:cs typeface="Google Sans"/>
              <a:sym typeface="Google Sans"/>
            </a:endParaRPr>
          </a:p>
          <a:p>
            <a:pPr marL="609585" indent="-393690">
              <a:buClr>
                <a:srgbClr val="EA4335"/>
              </a:buClr>
              <a:buSzPts val="1050"/>
              <a:buFont typeface="Google Sans"/>
              <a:buChar char="●"/>
            </a:pPr>
            <a:r>
              <a:rPr lang="en-GB" sz="1400" b="1">
                <a:solidFill>
                  <a:srgbClr val="EA4335"/>
                </a:solidFill>
                <a:latin typeface="Google Sans"/>
                <a:ea typeface="Google Sans"/>
                <a:cs typeface="Google Sans"/>
                <a:sym typeface="Google Sans"/>
              </a:rPr>
              <a:t>Sentiment Monitoring</a:t>
            </a:r>
            <a:r>
              <a:rPr lang="en-GB" sz="1400">
                <a:solidFill>
                  <a:srgbClr val="EA4335"/>
                </a:solidFill>
                <a:latin typeface="Google Sans"/>
                <a:ea typeface="Google Sans"/>
                <a:cs typeface="Google Sans"/>
                <a:sym typeface="Google Sans"/>
              </a:rPr>
              <a:t> ​</a:t>
            </a:r>
            <a:endParaRPr sz="1400">
              <a:solidFill>
                <a:srgbClr val="EA4335"/>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Customize marketing message to customers mood​</a:t>
            </a:r>
            <a:endParaRPr sz="1400">
              <a:solidFill>
                <a:srgbClr val="434343"/>
              </a:solidFill>
              <a:latin typeface="Google Sans"/>
              <a:ea typeface="Google Sans"/>
              <a:cs typeface="Google Sans"/>
              <a:sym typeface="Google Sans"/>
            </a:endParaRPr>
          </a:p>
          <a:p>
            <a:pPr marL="1219170"/>
            <a:endParaRPr sz="1400">
              <a:solidFill>
                <a:srgbClr val="434343"/>
              </a:solidFill>
              <a:latin typeface="Google Sans"/>
              <a:ea typeface="Google Sans"/>
              <a:cs typeface="Google Sans"/>
              <a:sym typeface="Google Sans"/>
            </a:endParaRPr>
          </a:p>
          <a:p>
            <a:pPr marL="609585" indent="-393690">
              <a:buClr>
                <a:schemeClr val="accent4"/>
              </a:buClr>
              <a:buSzPts val="1050"/>
              <a:buFont typeface="Google Sans"/>
              <a:buChar char="●"/>
            </a:pPr>
            <a:r>
              <a:rPr lang="en-GB" sz="1400" b="1">
                <a:solidFill>
                  <a:schemeClr val="accent4"/>
                </a:solidFill>
                <a:latin typeface="Google Sans"/>
                <a:ea typeface="Google Sans"/>
                <a:cs typeface="Google Sans"/>
                <a:sym typeface="Google Sans"/>
              </a:rPr>
              <a:t>Data Driven Segmentation​</a:t>
            </a:r>
            <a:endParaRPr sz="1400" b="1">
              <a:solidFill>
                <a:schemeClr val="accent4"/>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Use AutoML algorithms to cluster customers by behavior​</a:t>
            </a:r>
            <a:endParaRPr sz="1400">
              <a:solidFill>
                <a:srgbClr val="434343"/>
              </a:solidFill>
              <a:latin typeface="Google Sans"/>
              <a:ea typeface="Google Sans"/>
              <a:cs typeface="Google Sans"/>
              <a:sym typeface="Google Sans"/>
            </a:endParaRPr>
          </a:p>
          <a:p>
            <a:pPr marL="1219170"/>
            <a:endParaRPr sz="1400">
              <a:solidFill>
                <a:srgbClr val="434343"/>
              </a:solidFill>
              <a:latin typeface="Google Sans"/>
              <a:ea typeface="Google Sans"/>
              <a:cs typeface="Google Sans"/>
              <a:sym typeface="Google Sans"/>
            </a:endParaRPr>
          </a:p>
          <a:p>
            <a:pPr marL="609585" indent="-393690">
              <a:buClr>
                <a:srgbClr val="34A853"/>
              </a:buClr>
              <a:buSzPts val="1050"/>
              <a:buFont typeface="Google Sans"/>
              <a:buChar char="●"/>
            </a:pPr>
            <a:r>
              <a:rPr lang="en-GB" sz="1400" b="1">
                <a:solidFill>
                  <a:srgbClr val="34A853"/>
                </a:solidFill>
                <a:latin typeface="Google Sans"/>
                <a:ea typeface="Google Sans"/>
                <a:cs typeface="Google Sans"/>
                <a:sym typeface="Google Sans"/>
              </a:rPr>
              <a:t>Personalization engine​</a:t>
            </a:r>
            <a:endParaRPr sz="1400" b="1">
              <a:solidFill>
                <a:srgbClr val="34A85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5% of increase in retention can lead to 25-100% of increase in revenue {focus on personalization}​</a:t>
            </a:r>
            <a:endParaRPr sz="1400">
              <a:solidFill>
                <a:schemeClr val="dk1"/>
              </a:solidFill>
              <a:highlight>
                <a:srgbClr val="EDEBE9"/>
              </a:highlight>
              <a:latin typeface="Roboto"/>
              <a:ea typeface="Roboto"/>
              <a:cs typeface="Roboto"/>
              <a:sym typeface="Roboto"/>
            </a:endParaRPr>
          </a:p>
          <a:p>
            <a:endParaRPr sz="2000" b="1">
              <a:solidFill>
                <a:srgbClr val="0C3863"/>
              </a:solidFill>
              <a:highlight>
                <a:srgbClr val="EDEBE9"/>
              </a:highlight>
            </a:endParaRPr>
          </a:p>
        </p:txBody>
      </p:sp>
      <p:pic>
        <p:nvPicPr>
          <p:cNvPr id="6" name="Google Shape;3858;p436">
            <a:extLst>
              <a:ext uri="{FF2B5EF4-FFF2-40B4-BE49-F238E27FC236}">
                <a16:creationId xmlns:a16="http://schemas.microsoft.com/office/drawing/2014/main" id="{F8F806BA-6E46-414E-9475-9A4C0C4767FF}"/>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7" name="Picture 6">
            <a:extLst>
              <a:ext uri="{FF2B5EF4-FFF2-40B4-BE49-F238E27FC236}">
                <a16:creationId xmlns:a16="http://schemas.microsoft.com/office/drawing/2014/main" id="{D0F00CEF-3222-49BF-BDF1-17A36218F0E3}"/>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8" name="Google Shape;4537;p468">
            <a:extLst>
              <a:ext uri="{FF2B5EF4-FFF2-40B4-BE49-F238E27FC236}">
                <a16:creationId xmlns:a16="http://schemas.microsoft.com/office/drawing/2014/main" id="{E9725FA2-1A57-4873-B067-77708D0C72B9}"/>
              </a:ext>
            </a:extLst>
          </p:cNvPr>
          <p:cNvGrpSpPr/>
          <p:nvPr/>
        </p:nvGrpSpPr>
        <p:grpSpPr>
          <a:xfrm>
            <a:off x="279168" y="6292029"/>
            <a:ext cx="1538768" cy="505864"/>
            <a:chOff x="1325450" y="2304375"/>
            <a:chExt cx="1956061" cy="643048"/>
          </a:xfrm>
        </p:grpSpPr>
        <p:grpSp>
          <p:nvGrpSpPr>
            <p:cNvPr id="9" name="Google Shape;4538;p468">
              <a:extLst>
                <a:ext uri="{FF2B5EF4-FFF2-40B4-BE49-F238E27FC236}">
                  <a16:creationId xmlns:a16="http://schemas.microsoft.com/office/drawing/2014/main" id="{8B79B19E-79BF-476E-B025-AD651FE0D4AB}"/>
                </a:ext>
              </a:extLst>
            </p:cNvPr>
            <p:cNvGrpSpPr/>
            <p:nvPr/>
          </p:nvGrpSpPr>
          <p:grpSpPr>
            <a:xfrm>
              <a:off x="1532144" y="2517656"/>
              <a:ext cx="1543000" cy="273170"/>
              <a:chOff x="1532144" y="2517656"/>
              <a:chExt cx="1543000" cy="273170"/>
            </a:xfrm>
          </p:grpSpPr>
          <p:sp>
            <p:nvSpPr>
              <p:cNvPr id="11" name="Google Shape;4539;p468">
                <a:extLst>
                  <a:ext uri="{FF2B5EF4-FFF2-40B4-BE49-F238E27FC236}">
                    <a16:creationId xmlns:a16="http://schemas.microsoft.com/office/drawing/2014/main" id="{359CAB02-74D1-46F7-8F7B-933F7ECA25F5}"/>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2" name="Google Shape;4540;p468">
                <a:extLst>
                  <a:ext uri="{FF2B5EF4-FFF2-40B4-BE49-F238E27FC236}">
                    <a16:creationId xmlns:a16="http://schemas.microsoft.com/office/drawing/2014/main" id="{36DA9751-6269-4C1A-9194-DC4D19871C16}"/>
                  </a:ext>
                </a:extLst>
              </p:cNvPr>
              <p:cNvGrpSpPr/>
              <p:nvPr/>
            </p:nvGrpSpPr>
            <p:grpSpPr>
              <a:xfrm>
                <a:off x="2430468" y="2536041"/>
                <a:ext cx="644676" cy="193720"/>
                <a:chOff x="2430468" y="2536041"/>
                <a:chExt cx="644676" cy="193720"/>
              </a:xfrm>
            </p:grpSpPr>
            <p:sp>
              <p:nvSpPr>
                <p:cNvPr id="13" name="Google Shape;4541;p468">
                  <a:extLst>
                    <a:ext uri="{FF2B5EF4-FFF2-40B4-BE49-F238E27FC236}">
                      <a16:creationId xmlns:a16="http://schemas.microsoft.com/office/drawing/2014/main" id="{D63311A6-D13C-4BCC-8435-2019BCEBBA7F}"/>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2;p468">
                  <a:extLst>
                    <a:ext uri="{FF2B5EF4-FFF2-40B4-BE49-F238E27FC236}">
                      <a16:creationId xmlns:a16="http://schemas.microsoft.com/office/drawing/2014/main" id="{6C542689-DEC2-4FC8-8D64-22CFF1E0E35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3;p468">
                  <a:extLst>
                    <a:ext uri="{FF2B5EF4-FFF2-40B4-BE49-F238E27FC236}">
                      <a16:creationId xmlns:a16="http://schemas.microsoft.com/office/drawing/2014/main" id="{2B66A6B2-D12A-4907-9E6D-CB22FA606985}"/>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6" name="Google Shape;4544;p468">
                  <a:extLst>
                    <a:ext uri="{FF2B5EF4-FFF2-40B4-BE49-F238E27FC236}">
                      <a16:creationId xmlns:a16="http://schemas.microsoft.com/office/drawing/2014/main" id="{9B8F0277-2D04-4173-A387-7CE1D1AE0C7D}"/>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7" name="Google Shape;4545;p468">
                  <a:extLst>
                    <a:ext uri="{FF2B5EF4-FFF2-40B4-BE49-F238E27FC236}">
                      <a16:creationId xmlns:a16="http://schemas.microsoft.com/office/drawing/2014/main" id="{C9C8423B-94D1-4C2F-8E91-67C0790B5E88}"/>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0" name="Google Shape;4546;p468">
              <a:extLst>
                <a:ext uri="{FF2B5EF4-FFF2-40B4-BE49-F238E27FC236}">
                  <a16:creationId xmlns:a16="http://schemas.microsoft.com/office/drawing/2014/main" id="{D5667A1A-0C55-422E-A532-0319EB1755D2}"/>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DB97E4-080F-4D12-9686-68DEF3AB9A5C}"/>
              </a:ext>
            </a:extLst>
          </p:cNvPr>
          <p:cNvSpPr txBox="1"/>
          <p:nvPr/>
        </p:nvSpPr>
        <p:spPr>
          <a:xfrm>
            <a:off x="4037518" y="1765124"/>
            <a:ext cx="7871791" cy="2970044"/>
          </a:xfrm>
          <a:prstGeom prst="rect">
            <a:avLst/>
          </a:prstGeom>
          <a:noFill/>
        </p:spPr>
        <p:txBody>
          <a:bodyPr wrap="square" rtlCol="0">
            <a:spAutoFit/>
          </a:bodyPr>
          <a:lstStyle/>
          <a:p>
            <a:r>
              <a:rPr lang="en-US" sz="2000" dirty="0"/>
              <a:t>Google Cloud Certified Professional Data Engineer &amp; Machine Learning Specialist.</a:t>
            </a:r>
          </a:p>
          <a:p>
            <a:endParaRPr lang="en-US" sz="900" dirty="0"/>
          </a:p>
          <a:p>
            <a:r>
              <a:rPr lang="en-US" sz="2000" dirty="0"/>
              <a:t>Karachi AI Certified Data Analyst &amp; Data Engineer, Working at Royal Cyber Inc. as a Data Engineer.</a:t>
            </a:r>
          </a:p>
          <a:p>
            <a:endParaRPr lang="en-US" sz="900" dirty="0"/>
          </a:p>
          <a:p>
            <a:r>
              <a:rPr lang="en-US" sz="2000" dirty="0"/>
              <a:t>Previously worked as Machine Learning and Computer Vision Engineer.</a:t>
            </a:r>
          </a:p>
          <a:p>
            <a:endParaRPr lang="en-US" sz="900" dirty="0"/>
          </a:p>
          <a:p>
            <a:r>
              <a:rPr lang="en-US" sz="2000" dirty="0"/>
              <a:t>3+ Years of industrial experience, Responsible for designing, building and operationalizing large-scale enterprise data solutions and application on Google Cloud Platform.</a:t>
            </a:r>
          </a:p>
        </p:txBody>
      </p:sp>
      <p:pic>
        <p:nvPicPr>
          <p:cNvPr id="6" name="Picture 5">
            <a:extLst>
              <a:ext uri="{FF2B5EF4-FFF2-40B4-BE49-F238E27FC236}">
                <a16:creationId xmlns:a16="http://schemas.microsoft.com/office/drawing/2014/main" id="{8A52B698-FEEA-4C19-B4BE-E542E51E07E2}"/>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9883" b="99832" l="2215" r="89949"/>
                    </a14:imgEffect>
                  </a14:imgLayer>
                </a14:imgProps>
              </a:ext>
              <a:ext uri="{28A0092B-C50C-407E-A947-70E740481C1C}">
                <a14:useLocalDpi xmlns:a14="http://schemas.microsoft.com/office/drawing/2010/main" val="0"/>
              </a:ext>
            </a:extLst>
          </a:blip>
          <a:stretch>
            <a:fillRect/>
          </a:stretch>
        </p:blipFill>
        <p:spPr>
          <a:xfrm>
            <a:off x="617526" y="980528"/>
            <a:ext cx="2671073" cy="2718023"/>
          </a:xfrm>
          <a:prstGeom prst="rect">
            <a:avLst/>
          </a:prstGeom>
        </p:spPr>
      </p:pic>
      <p:sp>
        <p:nvSpPr>
          <p:cNvPr id="7" name="TextBox 6">
            <a:extLst>
              <a:ext uri="{FF2B5EF4-FFF2-40B4-BE49-F238E27FC236}">
                <a16:creationId xmlns:a16="http://schemas.microsoft.com/office/drawing/2014/main" id="{D84710D8-491D-466B-B162-8D30EBC91E7F}"/>
              </a:ext>
            </a:extLst>
          </p:cNvPr>
          <p:cNvSpPr txBox="1"/>
          <p:nvPr/>
        </p:nvSpPr>
        <p:spPr>
          <a:xfrm>
            <a:off x="390130" y="3989981"/>
            <a:ext cx="4284170" cy="2277547"/>
          </a:xfrm>
          <a:prstGeom prst="rect">
            <a:avLst/>
          </a:prstGeom>
          <a:noFill/>
        </p:spPr>
        <p:txBody>
          <a:bodyPr wrap="square" rtlCol="0">
            <a:spAutoFit/>
          </a:bodyPr>
          <a:lstStyle/>
          <a:p>
            <a:r>
              <a:rPr lang="en-US" sz="3200" b="1" dirty="0">
                <a:solidFill>
                  <a:schemeClr val="bg2">
                    <a:lumMod val="25000"/>
                  </a:schemeClr>
                </a:solidFill>
                <a:latin typeface="Google Sans Medium" panose="020B0604020202020204" charset="0"/>
              </a:rPr>
              <a:t>Mustafa Ali Mir</a:t>
            </a:r>
          </a:p>
          <a:p>
            <a:r>
              <a:rPr lang="en-US" dirty="0">
                <a:solidFill>
                  <a:schemeClr val="bg2">
                    <a:lumMod val="25000"/>
                  </a:schemeClr>
                </a:solidFill>
                <a:latin typeface="Google Sans Medium" panose="020B0604020202020204" charset="0"/>
              </a:rPr>
              <a:t>Data Engineer GCP</a:t>
            </a:r>
          </a:p>
          <a:p>
            <a:r>
              <a:rPr lang="en-US" dirty="0">
                <a:solidFill>
                  <a:schemeClr val="bg2">
                    <a:lumMod val="25000"/>
                  </a:schemeClr>
                </a:solidFill>
                <a:latin typeface="Google Sans Medium" panose="020B0604020202020204" charset="0"/>
              </a:rPr>
              <a:t>Google Cloud Partner – Royal Cyber</a:t>
            </a:r>
          </a:p>
          <a:p>
            <a:r>
              <a:rPr lang="en-US" dirty="0">
                <a:solidFill>
                  <a:schemeClr val="bg2">
                    <a:lumMod val="25000"/>
                  </a:schemeClr>
                </a:solidFill>
                <a:latin typeface="Google Sans Medium" panose="020B0604020202020204" charset="0"/>
              </a:rPr>
              <a:t>Speaker @ Karachi AI, AI Summit, SSUET</a:t>
            </a:r>
          </a:p>
          <a:p>
            <a:r>
              <a:rPr lang="en-US" sz="2000" dirty="0">
                <a:latin typeface="Google Sans Medium" panose="020B0604020202020204" charset="0"/>
                <a:hlinkClick r:id="rId4"/>
              </a:rPr>
              <a:t>engr.mustafa.ali.mir@gmail.com</a:t>
            </a:r>
            <a:endParaRPr lang="en-US" sz="2000" dirty="0">
              <a:latin typeface="Google Sans Medium" panose="020B0604020202020204" charset="0"/>
            </a:endParaRPr>
          </a:p>
          <a:p>
            <a:r>
              <a:rPr lang="en-US" sz="2000" dirty="0">
                <a:latin typeface="Google Sans Medium" panose="020B0604020202020204" charset="0"/>
                <a:hlinkClick r:id="rId5"/>
              </a:rPr>
              <a:t>linkedin.com/in/mustafaali96/</a:t>
            </a:r>
            <a:endParaRPr lang="en-US" sz="2000" dirty="0">
              <a:latin typeface="Google Sans Medium" panose="020B0604020202020204" charset="0"/>
            </a:endParaRPr>
          </a:p>
          <a:p>
            <a:endParaRPr lang="en-US" sz="1600" dirty="0">
              <a:latin typeface="Google Sans Medium" panose="020B0604020202020204" charset="0"/>
            </a:endParaRPr>
          </a:p>
        </p:txBody>
      </p:sp>
      <p:sp>
        <p:nvSpPr>
          <p:cNvPr id="8" name="TextBox 7">
            <a:extLst>
              <a:ext uri="{FF2B5EF4-FFF2-40B4-BE49-F238E27FC236}">
                <a16:creationId xmlns:a16="http://schemas.microsoft.com/office/drawing/2014/main" id="{51716317-9FF8-4005-BC7F-97AB339C9D49}"/>
              </a:ext>
            </a:extLst>
          </p:cNvPr>
          <p:cNvSpPr txBox="1"/>
          <p:nvPr/>
        </p:nvSpPr>
        <p:spPr>
          <a:xfrm>
            <a:off x="5113480" y="237476"/>
            <a:ext cx="1965039" cy="646331"/>
          </a:xfrm>
          <a:prstGeom prst="rect">
            <a:avLst/>
          </a:prstGeom>
          <a:noFill/>
        </p:spPr>
        <p:txBody>
          <a:bodyPr wrap="square" rtlCol="0">
            <a:spAutoFit/>
          </a:bodyPr>
          <a:lstStyle/>
          <a:p>
            <a:r>
              <a:rPr lang="en-US" sz="3600" b="1" dirty="0"/>
              <a:t>Echo Me</a:t>
            </a:r>
          </a:p>
        </p:txBody>
      </p:sp>
      <p:sp>
        <p:nvSpPr>
          <p:cNvPr id="10" name="Google Shape;3856;p436">
            <a:extLst>
              <a:ext uri="{FF2B5EF4-FFF2-40B4-BE49-F238E27FC236}">
                <a16:creationId xmlns:a16="http://schemas.microsoft.com/office/drawing/2014/main" id="{8D1EF1FA-8E00-42FF-B81F-A199501058A2}"/>
              </a:ext>
            </a:extLst>
          </p:cNvPr>
          <p:cNvSpPr/>
          <p:nvPr/>
        </p:nvSpPr>
        <p:spPr>
          <a:xfrm>
            <a:off x="13648" y="2526600"/>
            <a:ext cx="148200" cy="18048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3858;p436">
            <a:extLst>
              <a:ext uri="{FF2B5EF4-FFF2-40B4-BE49-F238E27FC236}">
                <a16:creationId xmlns:a16="http://schemas.microsoft.com/office/drawing/2014/main" id="{427F5869-B008-4124-9CEC-22D691A5DC4C}"/>
              </a:ext>
            </a:extLst>
          </p:cNvPr>
          <p:cNvPicPr preferRelativeResize="0"/>
          <p:nvPr/>
        </p:nvPicPr>
        <p:blipFill>
          <a:blip r:embed="rId6">
            <a:alphaModFix/>
          </a:blip>
          <a:stretch>
            <a:fillRect/>
          </a:stretch>
        </p:blipFill>
        <p:spPr>
          <a:xfrm>
            <a:off x="3377562" y="6389196"/>
            <a:ext cx="1056636" cy="288004"/>
          </a:xfrm>
          <a:prstGeom prst="rect">
            <a:avLst/>
          </a:prstGeom>
          <a:noFill/>
          <a:ln>
            <a:noFill/>
          </a:ln>
        </p:spPr>
      </p:pic>
      <p:pic>
        <p:nvPicPr>
          <p:cNvPr id="14" name="Picture 13">
            <a:extLst>
              <a:ext uri="{FF2B5EF4-FFF2-40B4-BE49-F238E27FC236}">
                <a16:creationId xmlns:a16="http://schemas.microsoft.com/office/drawing/2014/main" id="{A6C94EFD-53FB-4969-B21C-1F46DCD2C600}"/>
              </a:ext>
            </a:extLst>
          </p:cNvPr>
          <p:cNvPicPr>
            <a:picLocks noChangeAspect="1"/>
          </p:cNvPicPr>
          <p:nvPr/>
        </p:nvPicPr>
        <p:blipFill>
          <a:blip r:embed="rId7"/>
          <a:stretch>
            <a:fillRect/>
          </a:stretch>
        </p:blipFill>
        <p:spPr>
          <a:xfrm>
            <a:off x="1817936" y="6364809"/>
            <a:ext cx="1321118" cy="360305"/>
          </a:xfrm>
          <a:prstGeom prst="rect">
            <a:avLst/>
          </a:prstGeom>
        </p:spPr>
      </p:pic>
      <p:grpSp>
        <p:nvGrpSpPr>
          <p:cNvPr id="12" name="Google Shape;4537;p468">
            <a:extLst>
              <a:ext uri="{FF2B5EF4-FFF2-40B4-BE49-F238E27FC236}">
                <a16:creationId xmlns:a16="http://schemas.microsoft.com/office/drawing/2014/main" id="{24127487-97C4-4F99-AAE9-24F154870751}"/>
              </a:ext>
            </a:extLst>
          </p:cNvPr>
          <p:cNvGrpSpPr/>
          <p:nvPr/>
        </p:nvGrpSpPr>
        <p:grpSpPr>
          <a:xfrm>
            <a:off x="279168" y="6292029"/>
            <a:ext cx="1538768" cy="505864"/>
            <a:chOff x="1325450" y="2304375"/>
            <a:chExt cx="1956061" cy="643048"/>
          </a:xfrm>
        </p:grpSpPr>
        <p:grpSp>
          <p:nvGrpSpPr>
            <p:cNvPr id="13" name="Google Shape;4538;p468">
              <a:extLst>
                <a:ext uri="{FF2B5EF4-FFF2-40B4-BE49-F238E27FC236}">
                  <a16:creationId xmlns:a16="http://schemas.microsoft.com/office/drawing/2014/main" id="{2FFF8074-1293-4FB6-8A28-15CA4BC30D1A}"/>
                </a:ext>
              </a:extLst>
            </p:cNvPr>
            <p:cNvGrpSpPr/>
            <p:nvPr/>
          </p:nvGrpSpPr>
          <p:grpSpPr>
            <a:xfrm>
              <a:off x="1532144" y="2517656"/>
              <a:ext cx="1543000" cy="273170"/>
              <a:chOff x="1532144" y="2517656"/>
              <a:chExt cx="1543000" cy="273170"/>
            </a:xfrm>
          </p:grpSpPr>
          <p:sp>
            <p:nvSpPr>
              <p:cNvPr id="18" name="Google Shape;4539;p468">
                <a:extLst>
                  <a:ext uri="{FF2B5EF4-FFF2-40B4-BE49-F238E27FC236}">
                    <a16:creationId xmlns:a16="http://schemas.microsoft.com/office/drawing/2014/main" id="{C7C04209-3F17-4664-B902-AD1031D954AA}"/>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9" name="Google Shape;4540;p468">
                <a:extLst>
                  <a:ext uri="{FF2B5EF4-FFF2-40B4-BE49-F238E27FC236}">
                    <a16:creationId xmlns:a16="http://schemas.microsoft.com/office/drawing/2014/main" id="{DD7FF423-BA7B-4BAC-B71D-1C30DB9707BD}"/>
                  </a:ext>
                </a:extLst>
              </p:cNvPr>
              <p:cNvGrpSpPr/>
              <p:nvPr/>
            </p:nvGrpSpPr>
            <p:grpSpPr>
              <a:xfrm>
                <a:off x="2430468" y="2536041"/>
                <a:ext cx="644676" cy="193720"/>
                <a:chOff x="2430468" y="2536041"/>
                <a:chExt cx="644676" cy="193720"/>
              </a:xfrm>
            </p:grpSpPr>
            <p:sp>
              <p:nvSpPr>
                <p:cNvPr id="20" name="Google Shape;4541;p468">
                  <a:extLst>
                    <a:ext uri="{FF2B5EF4-FFF2-40B4-BE49-F238E27FC236}">
                      <a16:creationId xmlns:a16="http://schemas.microsoft.com/office/drawing/2014/main" id="{6D5B7635-E328-46BA-ACE6-19AD5D60AD78}"/>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1" name="Google Shape;4542;p468">
                  <a:extLst>
                    <a:ext uri="{FF2B5EF4-FFF2-40B4-BE49-F238E27FC236}">
                      <a16:creationId xmlns:a16="http://schemas.microsoft.com/office/drawing/2014/main" id="{6EBEE504-0C45-47A5-A0EA-7D65F0EAFDED}"/>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2" name="Google Shape;4543;p468">
                  <a:extLst>
                    <a:ext uri="{FF2B5EF4-FFF2-40B4-BE49-F238E27FC236}">
                      <a16:creationId xmlns:a16="http://schemas.microsoft.com/office/drawing/2014/main" id="{78042CFD-AD6D-4055-A880-250B0F0E3F6C}"/>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3" name="Google Shape;4544;p468">
                  <a:extLst>
                    <a:ext uri="{FF2B5EF4-FFF2-40B4-BE49-F238E27FC236}">
                      <a16:creationId xmlns:a16="http://schemas.microsoft.com/office/drawing/2014/main" id="{73739F95-906C-422A-B8DA-74484A555ADB}"/>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4" name="Google Shape;4545;p468">
                  <a:extLst>
                    <a:ext uri="{FF2B5EF4-FFF2-40B4-BE49-F238E27FC236}">
                      <a16:creationId xmlns:a16="http://schemas.microsoft.com/office/drawing/2014/main" id="{84256FEF-1AED-4546-8D00-716878C9035E}"/>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7" name="Google Shape;4546;p468">
              <a:extLst>
                <a:ext uri="{FF2B5EF4-FFF2-40B4-BE49-F238E27FC236}">
                  <a16:creationId xmlns:a16="http://schemas.microsoft.com/office/drawing/2014/main" id="{AA8B6413-56E8-41F5-8249-242E551D9465}"/>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5" name="Picture 4">
            <a:extLst>
              <a:ext uri="{FF2B5EF4-FFF2-40B4-BE49-F238E27FC236}">
                <a16:creationId xmlns:a16="http://schemas.microsoft.com/office/drawing/2014/main" id="{1DB63F99-82CB-4560-B145-D63235B2BD72}"/>
              </a:ext>
            </a:extLst>
          </p:cNvPr>
          <p:cNvPicPr>
            <a:picLocks noChangeAspect="1"/>
          </p:cNvPicPr>
          <p:nvPr/>
        </p:nvPicPr>
        <p:blipFill>
          <a:blip r:embed="rId8"/>
          <a:stretch>
            <a:fillRect/>
          </a:stretch>
        </p:blipFill>
        <p:spPr>
          <a:xfrm>
            <a:off x="27926" y="31096"/>
            <a:ext cx="1133475" cy="1447800"/>
          </a:xfrm>
          <a:prstGeom prst="rect">
            <a:avLst/>
          </a:prstGeom>
        </p:spPr>
      </p:pic>
      <p:cxnSp>
        <p:nvCxnSpPr>
          <p:cNvPr id="25" name="Google Shape;3961;p442">
            <a:extLst>
              <a:ext uri="{FF2B5EF4-FFF2-40B4-BE49-F238E27FC236}">
                <a16:creationId xmlns:a16="http://schemas.microsoft.com/office/drawing/2014/main" id="{9F8B03D1-0EAF-4E62-A5B5-8DCEA8C4D7F3}"/>
              </a:ext>
            </a:extLst>
          </p:cNvPr>
          <p:cNvCxnSpPr>
            <a:cxnSpLocks/>
          </p:cNvCxnSpPr>
          <p:nvPr/>
        </p:nvCxnSpPr>
        <p:spPr>
          <a:xfrm flipH="1">
            <a:off x="1116539" y="618339"/>
            <a:ext cx="3780645" cy="0"/>
          </a:xfrm>
          <a:prstGeom prst="straightConnector1">
            <a:avLst/>
          </a:prstGeom>
          <a:noFill/>
          <a:ln w="9525" cap="flat" cmpd="sng">
            <a:solidFill>
              <a:schemeClr val="dk2"/>
            </a:solidFill>
            <a:prstDash val="solid"/>
            <a:round/>
            <a:headEnd type="none" w="med" len="med"/>
            <a:tailEnd type="none" w="med" len="med"/>
          </a:ln>
        </p:spPr>
      </p:cxnSp>
      <p:pic>
        <p:nvPicPr>
          <p:cNvPr id="26" name="Google Shape;3962;p442">
            <a:extLst>
              <a:ext uri="{FF2B5EF4-FFF2-40B4-BE49-F238E27FC236}">
                <a16:creationId xmlns:a16="http://schemas.microsoft.com/office/drawing/2014/main" id="{AA4F4423-9DA4-4C37-93F0-95BB41ABC0D2}"/>
              </a:ext>
            </a:extLst>
          </p:cNvPr>
          <p:cNvPicPr preferRelativeResize="0"/>
          <p:nvPr/>
        </p:nvPicPr>
        <p:blipFill rotWithShape="1">
          <a:blip r:embed="rId9">
            <a:alphaModFix/>
          </a:blip>
          <a:srcRect l="45395" t="43194" r="44053" b="42163"/>
          <a:stretch/>
        </p:blipFill>
        <p:spPr>
          <a:xfrm>
            <a:off x="4633356" y="305714"/>
            <a:ext cx="485600" cy="673825"/>
          </a:xfrm>
          <a:prstGeom prst="rect">
            <a:avLst/>
          </a:prstGeom>
          <a:noFill/>
          <a:ln>
            <a:noFill/>
          </a:ln>
        </p:spPr>
      </p:pic>
      <p:pic>
        <p:nvPicPr>
          <p:cNvPr id="27" name="Google Shape;66;p16">
            <a:extLst>
              <a:ext uri="{FF2B5EF4-FFF2-40B4-BE49-F238E27FC236}">
                <a16:creationId xmlns:a16="http://schemas.microsoft.com/office/drawing/2014/main" id="{6E2A5732-3DB1-48DF-93F3-BFCB1BC04283}"/>
              </a:ext>
            </a:extLst>
          </p:cNvPr>
          <p:cNvPicPr preferRelativeResize="0"/>
          <p:nvPr/>
        </p:nvPicPr>
        <p:blipFill>
          <a:blip r:embed="rId10">
            <a:alphaModFix/>
          </a:blip>
          <a:stretch>
            <a:fillRect/>
          </a:stretch>
        </p:blipFill>
        <p:spPr>
          <a:xfrm>
            <a:off x="10636664" y="5334853"/>
            <a:ext cx="1459975" cy="1463040"/>
          </a:xfrm>
          <a:prstGeom prst="rect">
            <a:avLst/>
          </a:prstGeom>
          <a:noFill/>
          <a:ln>
            <a:noFill/>
          </a:ln>
        </p:spPr>
      </p:pic>
    </p:spTree>
    <p:extLst>
      <p:ext uri="{BB962C8B-B14F-4D97-AF65-F5344CB8AC3E}">
        <p14:creationId xmlns:p14="http://schemas.microsoft.com/office/powerpoint/2010/main" val="1190057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5"/>
          <p:cNvSpPr txBox="1">
            <a:spLocks noGrp="1"/>
          </p:cNvSpPr>
          <p:nvPr>
            <p:ph type="title"/>
          </p:nvPr>
        </p:nvSpPr>
        <p:spPr>
          <a:xfrm>
            <a:off x="415600" y="666833"/>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GB" sz="4800" b="1">
                <a:solidFill>
                  <a:srgbClr val="434343"/>
                </a:solidFill>
                <a:latin typeface="Google Sans"/>
                <a:ea typeface="Google Sans"/>
                <a:cs typeface="Google Sans"/>
                <a:sym typeface="Google Sans"/>
              </a:rPr>
              <a:t>Personalized </a:t>
            </a:r>
            <a:r>
              <a:rPr lang="en-GB" sz="4800" b="1">
                <a:solidFill>
                  <a:srgbClr val="34A853"/>
                </a:solidFill>
                <a:latin typeface="Google Sans"/>
                <a:ea typeface="Google Sans"/>
                <a:cs typeface="Google Sans"/>
                <a:sym typeface="Google Sans"/>
              </a:rPr>
              <a:t>Recommendations</a:t>
            </a:r>
            <a:r>
              <a:rPr lang="en-GB" sz="3760">
                <a:solidFill>
                  <a:srgbClr val="34A853"/>
                </a:solidFill>
                <a:latin typeface="Montserrat"/>
                <a:ea typeface="Montserrat"/>
                <a:cs typeface="Montserrat"/>
                <a:sym typeface="Montserrat"/>
              </a:rPr>
              <a:t> </a:t>
            </a:r>
            <a:endParaRPr sz="3760">
              <a:solidFill>
                <a:srgbClr val="34A853"/>
              </a:solidFill>
              <a:latin typeface="Montserrat"/>
              <a:ea typeface="Montserrat"/>
              <a:cs typeface="Montserrat"/>
              <a:sym typeface="Montserrat"/>
            </a:endParaRPr>
          </a:p>
        </p:txBody>
      </p:sp>
      <p:sp>
        <p:nvSpPr>
          <p:cNvPr id="1040" name="Google Shape;1040;p75"/>
          <p:cNvSpPr txBox="1">
            <a:spLocks noGrp="1"/>
          </p:cNvSpPr>
          <p:nvPr>
            <p:ph type="body" idx="1"/>
          </p:nvPr>
        </p:nvSpPr>
        <p:spPr>
          <a:xfrm>
            <a:off x="415600" y="1753933"/>
            <a:ext cx="4272800" cy="4555200"/>
          </a:xfrm>
          <a:prstGeom prst="rect">
            <a:avLst/>
          </a:prstGeom>
        </p:spPr>
        <p:txBody>
          <a:bodyPr spcFirstLastPara="1" vert="horz" wrap="square" lIns="121900" tIns="121900" rIns="121900" bIns="121900" rtlCol="0" anchor="t" anchorCtr="0">
            <a:normAutofit/>
          </a:bodyPr>
          <a:lstStyle/>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Know more about your customers!</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Gathering data from your customer’s previous activities to predict what they would like to buy and make recommendations.</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Collaborative filtering:</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A picture of Omega’s user based on shopping patterns and behaviors and then recommend other products to that user based on what people with the same profile have purchased.</a:t>
            </a:r>
            <a:endParaRPr>
              <a:latin typeface="Montserrat"/>
              <a:ea typeface="Montserrat"/>
              <a:cs typeface="Montserrat"/>
              <a:sym typeface="Montserrat"/>
            </a:endParaRPr>
          </a:p>
        </p:txBody>
      </p:sp>
      <p:pic>
        <p:nvPicPr>
          <p:cNvPr id="1041" name="Google Shape;1041;p75"/>
          <p:cNvPicPr preferRelativeResize="0"/>
          <p:nvPr/>
        </p:nvPicPr>
        <p:blipFill rotWithShape="1">
          <a:blip r:embed="rId3">
            <a:alphaModFix/>
          </a:blip>
          <a:srcRect l="17762" t="5937" r="757" b="9481"/>
          <a:stretch/>
        </p:blipFill>
        <p:spPr>
          <a:xfrm>
            <a:off x="4811967" y="1753918"/>
            <a:ext cx="7380032" cy="4309268"/>
          </a:xfrm>
          <a:prstGeom prst="rect">
            <a:avLst/>
          </a:prstGeom>
          <a:noFill/>
          <a:ln>
            <a:noFill/>
          </a:ln>
        </p:spPr>
      </p:pic>
      <p:sp>
        <p:nvSpPr>
          <p:cNvPr id="1042" name="Google Shape;1042;p75"/>
          <p:cNvSpPr txBox="1"/>
          <p:nvPr/>
        </p:nvSpPr>
        <p:spPr>
          <a:xfrm>
            <a:off x="6769067" y="1704000"/>
            <a:ext cx="3818000" cy="348838"/>
          </a:xfrm>
          <a:prstGeom prst="rect">
            <a:avLst/>
          </a:prstGeom>
          <a:noFill/>
          <a:ln>
            <a:noFill/>
          </a:ln>
        </p:spPr>
        <p:txBody>
          <a:bodyPr spcFirstLastPara="1" wrap="square" lIns="121900" tIns="121900" rIns="121900" bIns="121900" anchor="t" anchorCtr="0">
            <a:spAutoFit/>
          </a:bodyPr>
          <a:lstStyle/>
          <a:p>
            <a:r>
              <a:rPr lang="en-GB" sz="667" b="1"/>
              <a:t>Recommended for you, </a:t>
            </a:r>
            <a:r>
              <a:rPr lang="en-GB" sz="667" b="1">
                <a:highlight>
                  <a:srgbClr val="EEFF41"/>
                </a:highlight>
              </a:rPr>
              <a:t>Nikhil</a:t>
            </a:r>
            <a:endParaRPr sz="667" b="1">
              <a:highlight>
                <a:srgbClr val="EEFF41"/>
              </a:highlight>
            </a:endParaRPr>
          </a:p>
        </p:txBody>
      </p:sp>
      <p:pic>
        <p:nvPicPr>
          <p:cNvPr id="1043" name="Google Shape;1043;p75"/>
          <p:cNvPicPr preferRelativeResize="0"/>
          <p:nvPr/>
        </p:nvPicPr>
        <p:blipFill>
          <a:blip r:embed="rId4">
            <a:alphaModFix/>
          </a:blip>
          <a:stretch>
            <a:fillRect/>
          </a:stretch>
        </p:blipFill>
        <p:spPr>
          <a:xfrm>
            <a:off x="10251634" y="6339734"/>
            <a:ext cx="1432367" cy="337900"/>
          </a:xfrm>
          <a:prstGeom prst="rect">
            <a:avLst/>
          </a:prstGeom>
          <a:noFill/>
          <a:ln>
            <a:noFill/>
          </a:ln>
        </p:spPr>
      </p:pic>
      <p:sp>
        <p:nvSpPr>
          <p:cNvPr id="1044" name="Google Shape;1044;p75"/>
          <p:cNvSpPr/>
          <p:nvPr/>
        </p:nvSpPr>
        <p:spPr>
          <a:xfrm>
            <a:off x="978269" y="0"/>
            <a:ext cx="2398000" cy="110800"/>
          </a:xfrm>
          <a:prstGeom prst="rect">
            <a:avLst/>
          </a:prstGeom>
          <a:solidFill>
            <a:srgbClr val="34A853"/>
          </a:solidFill>
          <a:ln>
            <a:noFill/>
          </a:ln>
        </p:spPr>
        <p:txBody>
          <a:bodyPr spcFirstLastPara="1" wrap="square" lIns="121900" tIns="121900" rIns="121900" bIns="121900" anchor="ctr" anchorCtr="0">
            <a:noAutofit/>
          </a:bodyPr>
          <a:lstStyle/>
          <a:p>
            <a:endParaRPr sz="4800">
              <a:solidFill>
                <a:srgbClr val="FFFFFF"/>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8"/>
          <p:cNvSpPr txBox="1">
            <a:spLocks noGrp="1"/>
          </p:cNvSpPr>
          <p:nvPr>
            <p:ph type="title"/>
          </p:nvPr>
        </p:nvSpPr>
        <p:spPr>
          <a:xfrm>
            <a:off x="1016033" y="567633"/>
            <a:ext cx="7930000" cy="469600"/>
          </a:xfrm>
          <a:prstGeom prst="rect">
            <a:avLst/>
          </a:prstGeom>
        </p:spPr>
        <p:txBody>
          <a:bodyPr spcFirstLastPara="1" vert="horz" wrap="square" lIns="0" tIns="0" rIns="304800" bIns="0" rtlCol="0" anchor="t" anchorCtr="0">
            <a:noAutofit/>
          </a:bodyPr>
          <a:lstStyle/>
          <a:p>
            <a:r>
              <a:rPr lang="en-GB" sz="3467" dirty="0">
                <a:solidFill>
                  <a:srgbClr val="434343"/>
                </a:solidFill>
              </a:rPr>
              <a:t>Feedback based </a:t>
            </a:r>
            <a:r>
              <a:rPr lang="en-GB" sz="3467" dirty="0">
                <a:solidFill>
                  <a:schemeClr val="accent6">
                    <a:lumMod val="75000"/>
                  </a:schemeClr>
                </a:solidFill>
              </a:rPr>
              <a:t>Recommendation </a:t>
            </a:r>
            <a:endParaRPr sz="3467" dirty="0">
              <a:solidFill>
                <a:schemeClr val="accent6">
                  <a:lumMod val="75000"/>
                </a:schemeClr>
              </a:solidFill>
            </a:endParaRPr>
          </a:p>
        </p:txBody>
      </p:sp>
      <p:sp>
        <p:nvSpPr>
          <p:cNvPr id="1111" name="Google Shape;1111;p78"/>
          <p:cNvSpPr txBox="1"/>
          <p:nvPr/>
        </p:nvSpPr>
        <p:spPr>
          <a:xfrm>
            <a:off x="152317" y="1494066"/>
            <a:ext cx="4366400" cy="5539938"/>
          </a:xfrm>
          <a:prstGeom prst="rect">
            <a:avLst/>
          </a:prstGeom>
          <a:noFill/>
          <a:ln>
            <a:noFill/>
          </a:ln>
        </p:spPr>
        <p:txBody>
          <a:bodyPr spcFirstLastPara="1" wrap="square" lIns="121900" tIns="121900" rIns="121900" bIns="121900" anchor="t" anchorCtr="0">
            <a:spAutoFit/>
          </a:bodyPr>
          <a:lstStyle/>
          <a:p>
            <a:r>
              <a:rPr lang="en-GB" sz="1600" dirty="0">
                <a:solidFill>
                  <a:srgbClr val="434343"/>
                </a:solidFill>
                <a:latin typeface="Google Sans"/>
                <a:ea typeface="Google Sans"/>
                <a:cs typeface="Google Sans"/>
                <a:sym typeface="Google Sans"/>
              </a:rPr>
              <a:t>E-commerce often has to rely on Implicit or Explicit feedback. With the use of hybrid feedback we can increase our revenue </a:t>
            </a:r>
            <a:endParaRPr sz="1600" dirty="0">
              <a:solidFill>
                <a:srgbClr val="434343"/>
              </a:solidFill>
              <a:latin typeface="Google Sans"/>
              <a:ea typeface="Google Sans"/>
              <a:cs typeface="Google Sans"/>
              <a:sym typeface="Google Sans"/>
            </a:endParaRPr>
          </a:p>
          <a:p>
            <a:endParaRPr sz="1600" dirty="0">
              <a:solidFill>
                <a:srgbClr val="434343"/>
              </a:solidFill>
              <a:latin typeface="Google Sans"/>
              <a:ea typeface="Google Sans"/>
              <a:cs typeface="Google Sans"/>
              <a:sym typeface="Google Sans"/>
            </a:endParaRPr>
          </a:p>
          <a:p>
            <a:r>
              <a:rPr lang="en-GB" sz="1600" dirty="0">
                <a:solidFill>
                  <a:srgbClr val="434343"/>
                </a:solidFill>
                <a:latin typeface="Google Sans"/>
                <a:ea typeface="Google Sans"/>
                <a:cs typeface="Google Sans"/>
                <a:sym typeface="Google Sans"/>
              </a:rPr>
              <a:t>With the use of consumer behaviour logs, E-commerce </a:t>
            </a:r>
            <a:r>
              <a:rPr lang="en-GB" sz="1600" dirty="0" err="1">
                <a:solidFill>
                  <a:srgbClr val="434343"/>
                </a:solidFill>
                <a:latin typeface="Google Sans"/>
                <a:ea typeface="Google Sans"/>
                <a:cs typeface="Google Sans"/>
                <a:sym typeface="Google Sans"/>
              </a:rPr>
              <a:t>sitescan</a:t>
            </a:r>
            <a:r>
              <a:rPr lang="en-GB" sz="1600" dirty="0">
                <a:solidFill>
                  <a:srgbClr val="434343"/>
                </a:solidFill>
                <a:latin typeface="Google Sans"/>
                <a:ea typeface="Google Sans"/>
                <a:cs typeface="Google Sans"/>
                <a:sym typeface="Google Sans"/>
              </a:rPr>
              <a:t> make use of  recommendations systems like:</a:t>
            </a:r>
            <a:endParaRPr sz="1600" dirty="0">
              <a:solidFill>
                <a:srgbClr val="434343"/>
              </a:solidFill>
              <a:latin typeface="Google Sans"/>
              <a:ea typeface="Google Sans"/>
              <a:cs typeface="Google Sans"/>
              <a:sym typeface="Google Sans"/>
            </a:endParaRPr>
          </a:p>
          <a:p>
            <a:pPr marL="609585" indent="-406390">
              <a:buSzPts val="1200"/>
              <a:buFont typeface="Roboto"/>
              <a:buChar char="●"/>
            </a:pPr>
            <a:r>
              <a:rPr lang="en-GB" sz="1600" dirty="0">
                <a:solidFill>
                  <a:srgbClr val="434343"/>
                </a:solidFill>
                <a:latin typeface="Google Sans"/>
                <a:ea typeface="Google Sans"/>
                <a:cs typeface="Google Sans"/>
                <a:sym typeface="Google Sans"/>
              </a:rPr>
              <a:t>Cross Sell: Recommend additional products to increase </a:t>
            </a:r>
            <a:endParaRPr sz="1600" dirty="0">
              <a:solidFill>
                <a:srgbClr val="434343"/>
              </a:solidFill>
              <a:latin typeface="Google Sans"/>
              <a:ea typeface="Google Sans"/>
              <a:cs typeface="Google Sans"/>
              <a:sym typeface="Google Sans"/>
            </a:endParaRPr>
          </a:p>
          <a:p>
            <a:pPr marL="609585"/>
            <a:r>
              <a:rPr lang="en-GB" sz="1600" dirty="0">
                <a:solidFill>
                  <a:srgbClr val="434343"/>
                </a:solidFill>
                <a:latin typeface="Google Sans"/>
                <a:ea typeface="Google Sans"/>
                <a:cs typeface="Google Sans"/>
                <a:sym typeface="Google Sans"/>
              </a:rPr>
              <a:t>average order size over time. </a:t>
            </a:r>
            <a:endParaRPr sz="1600" dirty="0">
              <a:solidFill>
                <a:srgbClr val="434343"/>
              </a:solidFill>
              <a:latin typeface="Google Sans"/>
              <a:ea typeface="Google Sans"/>
              <a:cs typeface="Google Sans"/>
              <a:sym typeface="Google Sans"/>
            </a:endParaRPr>
          </a:p>
          <a:p>
            <a:pPr marL="609585" indent="-406390">
              <a:buSzPts val="1200"/>
              <a:buFont typeface="Roboto"/>
              <a:buChar char="●"/>
            </a:pPr>
            <a:r>
              <a:rPr lang="en-GB" sz="1600" dirty="0">
                <a:solidFill>
                  <a:srgbClr val="434343"/>
                </a:solidFill>
                <a:latin typeface="Google Sans"/>
                <a:ea typeface="Google Sans"/>
                <a:cs typeface="Google Sans"/>
                <a:sym typeface="Google Sans"/>
              </a:rPr>
              <a:t>Loyalty: Personalize the website to build user-site relationship, which trains the system to build better recommendations.</a:t>
            </a:r>
            <a:r>
              <a:rPr lang="en-GB" sz="1600" dirty="0">
                <a:latin typeface="Roboto"/>
                <a:ea typeface="Roboto"/>
                <a:cs typeface="Roboto"/>
                <a:sym typeface="Roboto"/>
              </a:rPr>
              <a:t> </a:t>
            </a:r>
            <a:endParaRPr sz="1600" dirty="0">
              <a:latin typeface="Roboto"/>
              <a:ea typeface="Roboto"/>
              <a:cs typeface="Roboto"/>
              <a:sym typeface="Roboto"/>
            </a:endParaRPr>
          </a:p>
          <a:p>
            <a:pPr marL="609585"/>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p:txBody>
      </p:sp>
      <p:sp>
        <p:nvSpPr>
          <p:cNvPr id="1112" name="Google Shape;1112;p78"/>
          <p:cNvSpPr txBox="1"/>
          <p:nvPr/>
        </p:nvSpPr>
        <p:spPr>
          <a:xfrm>
            <a:off x="7499400" y="2269567"/>
            <a:ext cx="616800" cy="615513"/>
          </a:xfrm>
          <a:prstGeom prst="rect">
            <a:avLst/>
          </a:prstGeom>
          <a:noFill/>
          <a:ln>
            <a:noFill/>
          </a:ln>
        </p:spPr>
        <p:txBody>
          <a:bodyPr spcFirstLastPara="1" wrap="square" lIns="121900" tIns="121900" rIns="121900" bIns="121900" anchor="t" anchorCtr="0">
            <a:spAutoFit/>
          </a:bodyPr>
          <a:lstStyle/>
          <a:p>
            <a:endParaRPr sz="2400">
              <a:latin typeface="Roboto"/>
              <a:ea typeface="Roboto"/>
              <a:cs typeface="Roboto"/>
              <a:sym typeface="Roboto"/>
            </a:endParaRPr>
          </a:p>
        </p:txBody>
      </p:sp>
      <p:sp>
        <p:nvSpPr>
          <p:cNvPr id="1116" name="Google Shape;1116;p78"/>
          <p:cNvSpPr/>
          <p:nvPr/>
        </p:nvSpPr>
        <p:spPr>
          <a:xfrm>
            <a:off x="988737" y="27296"/>
            <a:ext cx="2398000" cy="110800"/>
          </a:xfrm>
          <a:prstGeom prst="rect">
            <a:avLst/>
          </a:prstGeom>
          <a:solidFill>
            <a:schemeClr val="accent6">
              <a:lumMod val="75000"/>
            </a:schemeClr>
          </a:solidFill>
          <a:ln>
            <a:noFill/>
          </a:ln>
        </p:spPr>
        <p:txBody>
          <a:bodyPr spcFirstLastPara="1" wrap="square" lIns="121900" tIns="121900" rIns="121900" bIns="121900" anchor="ctr" anchorCtr="0">
            <a:noAutofit/>
          </a:bodyPr>
          <a:lstStyle/>
          <a:p>
            <a:endParaRPr sz="4800">
              <a:solidFill>
                <a:schemeClr val="accent6">
                  <a:lumMod val="75000"/>
                </a:schemeClr>
              </a:solidFill>
              <a:latin typeface="Google Sans"/>
              <a:ea typeface="Google Sans"/>
              <a:cs typeface="Google Sans"/>
              <a:sym typeface="Google Sans"/>
            </a:endParaRPr>
          </a:p>
        </p:txBody>
      </p:sp>
      <p:pic>
        <p:nvPicPr>
          <p:cNvPr id="1114" name="Google Shape;1114;p78"/>
          <p:cNvPicPr preferRelativeResize="0"/>
          <p:nvPr/>
        </p:nvPicPr>
        <p:blipFill>
          <a:blip r:embed="rId3">
            <a:alphaModFix/>
          </a:blip>
          <a:stretch>
            <a:fillRect/>
          </a:stretch>
        </p:blipFill>
        <p:spPr>
          <a:xfrm>
            <a:off x="4251974" y="1134167"/>
            <a:ext cx="3400933" cy="2743367"/>
          </a:xfrm>
          <a:prstGeom prst="rect">
            <a:avLst/>
          </a:prstGeom>
          <a:noFill/>
          <a:ln>
            <a:noFill/>
          </a:ln>
        </p:spPr>
      </p:pic>
      <p:pic>
        <p:nvPicPr>
          <p:cNvPr id="1115" name="Google Shape;1115;p78"/>
          <p:cNvPicPr preferRelativeResize="0"/>
          <p:nvPr/>
        </p:nvPicPr>
        <p:blipFill>
          <a:blip r:embed="rId4">
            <a:alphaModFix/>
          </a:blip>
          <a:stretch>
            <a:fillRect/>
          </a:stretch>
        </p:blipFill>
        <p:spPr>
          <a:xfrm>
            <a:off x="6534910" y="2505851"/>
            <a:ext cx="5563531" cy="432851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4710D8-491D-466B-B162-8D30EBC91E7F}"/>
              </a:ext>
            </a:extLst>
          </p:cNvPr>
          <p:cNvSpPr txBox="1"/>
          <p:nvPr/>
        </p:nvSpPr>
        <p:spPr>
          <a:xfrm>
            <a:off x="306026" y="3429000"/>
            <a:ext cx="6190307" cy="3508653"/>
          </a:xfrm>
          <a:prstGeom prst="rect">
            <a:avLst/>
          </a:prstGeom>
          <a:noFill/>
        </p:spPr>
        <p:txBody>
          <a:bodyPr wrap="square" rtlCol="0">
            <a:spAutoFit/>
          </a:bodyPr>
          <a:lstStyle/>
          <a:p>
            <a:r>
              <a:rPr lang="en-US" sz="3200" b="1" dirty="0">
                <a:solidFill>
                  <a:schemeClr val="bg2">
                    <a:lumMod val="25000"/>
                  </a:schemeClr>
                </a:solidFill>
                <a:latin typeface="Google Sans Medium" panose="020B0604020202020204" charset="0"/>
              </a:rPr>
              <a:t>Mustafa Ali Mir</a:t>
            </a:r>
          </a:p>
          <a:p>
            <a:r>
              <a:rPr lang="en-US" dirty="0">
                <a:solidFill>
                  <a:schemeClr val="bg2">
                    <a:lumMod val="25000"/>
                  </a:schemeClr>
                </a:solidFill>
                <a:latin typeface="Google Sans Medium" panose="020B0604020202020204" charset="0"/>
              </a:rPr>
              <a:t>Data Engineer Google Cloud Platform</a:t>
            </a:r>
          </a:p>
          <a:p>
            <a:r>
              <a:rPr lang="en-US" dirty="0">
                <a:solidFill>
                  <a:schemeClr val="bg2">
                    <a:lumMod val="25000"/>
                  </a:schemeClr>
                </a:solidFill>
                <a:latin typeface="Google Sans Medium" panose="020B0604020202020204" charset="0"/>
              </a:rPr>
              <a:t>Google Cloud Partner – Royal Cyber</a:t>
            </a:r>
          </a:p>
          <a:p>
            <a:r>
              <a:rPr lang="en-US" dirty="0">
                <a:solidFill>
                  <a:schemeClr val="bg2">
                    <a:lumMod val="25000"/>
                  </a:schemeClr>
                </a:solidFill>
                <a:latin typeface="Google Sans Medium" panose="020B0604020202020204" charset="0"/>
              </a:rPr>
              <a:t>Ambassador – Karachi AI</a:t>
            </a:r>
          </a:p>
          <a:p>
            <a:r>
              <a:rPr lang="en-US" dirty="0">
                <a:solidFill>
                  <a:schemeClr val="bg2">
                    <a:lumMod val="25000"/>
                  </a:schemeClr>
                </a:solidFill>
                <a:latin typeface="Google Sans Medium" panose="020B0604020202020204" charset="0"/>
              </a:rPr>
              <a:t>Email: </a:t>
            </a:r>
            <a:r>
              <a:rPr lang="en-US" sz="2000" dirty="0">
                <a:latin typeface="Google Sans Medium" panose="020B0604020202020204" charset="0"/>
                <a:hlinkClick r:id="rId2"/>
              </a:rPr>
              <a:t>engr.mustafa.ali.mir@gmail.com</a:t>
            </a:r>
            <a:endParaRPr lang="en-US" sz="2000" dirty="0">
              <a:latin typeface="Google Sans Medium" panose="020B0604020202020204" charset="0"/>
            </a:endParaRPr>
          </a:p>
          <a:p>
            <a:r>
              <a:rPr lang="en-US" sz="2000" dirty="0">
                <a:solidFill>
                  <a:schemeClr val="bg2">
                    <a:lumMod val="25000"/>
                  </a:schemeClr>
                </a:solidFill>
                <a:latin typeface="Google Sans Medium" panose="020B0604020202020204" charset="0"/>
              </a:rPr>
              <a:t>LinkedIn: </a:t>
            </a:r>
            <a:r>
              <a:rPr lang="en-US" sz="2000" dirty="0">
                <a:latin typeface="Google Sans Medium" panose="020B0604020202020204" charset="0"/>
                <a:hlinkClick r:id="rId3"/>
              </a:rPr>
              <a:t>linkedin.com/in/mustafaali96/</a:t>
            </a:r>
            <a:endParaRPr lang="en-US" sz="2000" dirty="0">
              <a:latin typeface="Google Sans Medium" panose="020B0604020202020204" charset="0"/>
            </a:endParaRPr>
          </a:p>
          <a:p>
            <a:r>
              <a:rPr lang="en-US" sz="2000" dirty="0">
                <a:solidFill>
                  <a:schemeClr val="bg2">
                    <a:lumMod val="25000"/>
                  </a:schemeClr>
                </a:solidFill>
                <a:latin typeface="Google Sans Medium" panose="020B0604020202020204" charset="0"/>
              </a:rPr>
              <a:t>Facebook</a:t>
            </a:r>
            <a:r>
              <a:rPr lang="en-US" sz="2000" dirty="0">
                <a:latin typeface="Google Sans Medium" panose="020B0604020202020204" charset="0"/>
              </a:rPr>
              <a:t>: </a:t>
            </a:r>
            <a:r>
              <a:rPr lang="en-US" sz="2000" dirty="0">
                <a:solidFill>
                  <a:srgbClr val="0070C0"/>
                </a:solidFill>
                <a:latin typeface="Google Sans Medium" panose="020B0604020202020204" charset="0"/>
                <a:hlinkClick r:id="rId4">
                  <a:extLst>
                    <a:ext uri="{A12FA001-AC4F-418D-AE19-62706E023703}">
                      <ahyp:hlinkClr xmlns:ahyp="http://schemas.microsoft.com/office/drawing/2018/hyperlinkcolor" val="tx"/>
                    </a:ext>
                  </a:extLst>
                </a:hlinkClick>
              </a:rPr>
              <a:t>https://facebook.com/MustafaAliMir96</a:t>
            </a:r>
            <a:endParaRPr lang="en-US" sz="2000" dirty="0">
              <a:solidFill>
                <a:srgbClr val="0070C0"/>
              </a:solidFill>
              <a:latin typeface="Google Sans Medium" panose="020B0604020202020204" charset="0"/>
            </a:endParaRPr>
          </a:p>
          <a:p>
            <a:r>
              <a:rPr lang="en-US" sz="2000" dirty="0">
                <a:solidFill>
                  <a:schemeClr val="bg2">
                    <a:lumMod val="25000"/>
                  </a:schemeClr>
                </a:solidFill>
                <a:latin typeface="Google Sans Medium" panose="020B0604020202020204" charset="0"/>
              </a:rPr>
              <a:t>Website: </a:t>
            </a:r>
            <a:r>
              <a:rPr lang="en-US" sz="2000" dirty="0">
                <a:latin typeface="Google Sans Medium" panose="020B0604020202020204" charset="0"/>
                <a:hlinkClick r:id="rId5"/>
              </a:rPr>
              <a:t>https://mustafa-ali-mir.herokuapp.com/</a:t>
            </a:r>
            <a:endParaRPr lang="en-US" sz="2000" dirty="0">
              <a:latin typeface="Google Sans Medium" panose="020B0604020202020204" charset="0"/>
            </a:endParaRPr>
          </a:p>
          <a:p>
            <a:endParaRPr lang="en-US" sz="2000" dirty="0">
              <a:latin typeface="Google Sans Medium" panose="020B0604020202020204" charset="0"/>
            </a:endParaRPr>
          </a:p>
          <a:p>
            <a:endParaRPr lang="en-US" sz="2000" dirty="0">
              <a:latin typeface="Google Sans Medium" panose="020B0604020202020204" charset="0"/>
            </a:endParaRPr>
          </a:p>
          <a:p>
            <a:endParaRPr lang="en-US" sz="1600" dirty="0">
              <a:latin typeface="Google Sans Medium" panose="020B0604020202020204" charset="0"/>
            </a:endParaRPr>
          </a:p>
        </p:txBody>
      </p:sp>
      <p:sp>
        <p:nvSpPr>
          <p:cNvPr id="8" name="TextBox 7">
            <a:extLst>
              <a:ext uri="{FF2B5EF4-FFF2-40B4-BE49-F238E27FC236}">
                <a16:creationId xmlns:a16="http://schemas.microsoft.com/office/drawing/2014/main" id="{51716317-9FF8-4005-BC7F-97AB339C9D49}"/>
              </a:ext>
            </a:extLst>
          </p:cNvPr>
          <p:cNvSpPr txBox="1"/>
          <p:nvPr/>
        </p:nvSpPr>
        <p:spPr>
          <a:xfrm>
            <a:off x="868907" y="1073050"/>
            <a:ext cx="10454185" cy="1815882"/>
          </a:xfrm>
          <a:prstGeom prst="rect">
            <a:avLst/>
          </a:prstGeom>
          <a:noFill/>
        </p:spPr>
        <p:txBody>
          <a:bodyPr wrap="square" rtlCol="0">
            <a:spAutoFit/>
          </a:bodyPr>
          <a:lstStyle/>
          <a:p>
            <a:pPr algn="ctr"/>
            <a:r>
              <a:rPr lang="en-US" sz="2800" b="0" i="0" dirty="0">
                <a:solidFill>
                  <a:srgbClr val="000000"/>
                </a:solidFill>
                <a:effectLst/>
                <a:latin typeface="Arial" panose="020B0604020202020204" pitchFamily="34" charset="0"/>
              </a:rPr>
              <a:t>“Artificial Intelligence, Deep learning</a:t>
            </a:r>
            <a:r>
              <a:rPr lang="en-US" sz="2800" b="1" i="0" dirty="0">
                <a:solidFill>
                  <a:srgbClr val="000000"/>
                </a:solidFill>
                <a:effectLst/>
                <a:latin typeface="Arial" panose="020B0604020202020204" pitchFamily="34" charset="0"/>
              </a:rPr>
              <a:t>,</a:t>
            </a:r>
            <a:r>
              <a:rPr lang="en-US" sz="2800" b="0" i="0" dirty="0">
                <a:solidFill>
                  <a:srgbClr val="000000"/>
                </a:solidFill>
                <a:effectLst/>
                <a:latin typeface="Arial" panose="020B0604020202020204" pitchFamily="34" charset="0"/>
              </a:rPr>
              <a:t> Machine learning — whatever you’re doing if you don’t understand it — learn it. Because otherwise you’re going to be a dinosaur within 3 years.” ~</a:t>
            </a:r>
            <a:r>
              <a:rPr lang="en-US" sz="2800" b="1" i="0" dirty="0">
                <a:solidFill>
                  <a:srgbClr val="000000"/>
                </a:solidFill>
                <a:effectLst/>
                <a:latin typeface="Arial" panose="020B0604020202020204" pitchFamily="34" charset="0"/>
              </a:rPr>
              <a:t>Mark Cuban</a:t>
            </a:r>
            <a:endParaRPr lang="en-US" sz="2800" b="0" i="0" dirty="0">
              <a:solidFill>
                <a:srgbClr val="000000"/>
              </a:solidFill>
              <a:effectLst/>
              <a:latin typeface="Arial" panose="020B0604020202020204" pitchFamily="34" charset="0"/>
            </a:endParaRPr>
          </a:p>
        </p:txBody>
      </p:sp>
      <p:pic>
        <p:nvPicPr>
          <p:cNvPr id="9" name="Google Shape;3857;p436">
            <a:extLst>
              <a:ext uri="{FF2B5EF4-FFF2-40B4-BE49-F238E27FC236}">
                <a16:creationId xmlns:a16="http://schemas.microsoft.com/office/drawing/2014/main" id="{9252BD6D-28DE-456B-86D0-38F59D69A269}"/>
              </a:ext>
            </a:extLst>
          </p:cNvPr>
          <p:cNvPicPr preferRelativeResize="0"/>
          <p:nvPr/>
        </p:nvPicPr>
        <p:blipFill rotWithShape="1">
          <a:blip r:embed="rId6">
            <a:alphaModFix/>
          </a:blip>
          <a:srcRect l="8149" t="34216" r="55008" b="16705"/>
          <a:stretch/>
        </p:blipFill>
        <p:spPr>
          <a:xfrm flipH="1">
            <a:off x="9594573" y="3866019"/>
            <a:ext cx="2597426" cy="2991981"/>
          </a:xfrm>
          <a:prstGeom prst="rect">
            <a:avLst/>
          </a:prstGeom>
          <a:noFill/>
          <a:ln>
            <a:noFill/>
          </a:ln>
        </p:spPr>
      </p:pic>
      <p:sp>
        <p:nvSpPr>
          <p:cNvPr id="10" name="Google Shape;3856;p436">
            <a:extLst>
              <a:ext uri="{FF2B5EF4-FFF2-40B4-BE49-F238E27FC236}">
                <a16:creationId xmlns:a16="http://schemas.microsoft.com/office/drawing/2014/main" id="{8D1EF1FA-8E00-42FF-B81F-A199501058A2}"/>
              </a:ext>
            </a:extLst>
          </p:cNvPr>
          <p:cNvSpPr/>
          <p:nvPr/>
        </p:nvSpPr>
        <p:spPr>
          <a:xfrm>
            <a:off x="54592" y="3618425"/>
            <a:ext cx="148200" cy="18048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4537;p468">
            <a:extLst>
              <a:ext uri="{FF2B5EF4-FFF2-40B4-BE49-F238E27FC236}">
                <a16:creationId xmlns:a16="http://schemas.microsoft.com/office/drawing/2014/main" id="{03729E74-4EB3-48BC-A1C1-43832384D862}"/>
              </a:ext>
            </a:extLst>
          </p:cNvPr>
          <p:cNvGrpSpPr/>
          <p:nvPr/>
        </p:nvGrpSpPr>
        <p:grpSpPr>
          <a:xfrm>
            <a:off x="306026" y="6203819"/>
            <a:ext cx="1538768" cy="505864"/>
            <a:chOff x="1325450" y="2304375"/>
            <a:chExt cx="1956061" cy="643048"/>
          </a:xfrm>
        </p:grpSpPr>
        <p:grpSp>
          <p:nvGrpSpPr>
            <p:cNvPr id="14" name="Google Shape;4538;p468">
              <a:extLst>
                <a:ext uri="{FF2B5EF4-FFF2-40B4-BE49-F238E27FC236}">
                  <a16:creationId xmlns:a16="http://schemas.microsoft.com/office/drawing/2014/main" id="{DE9E1DB3-4931-454A-9186-9203EDB38F51}"/>
                </a:ext>
              </a:extLst>
            </p:cNvPr>
            <p:cNvGrpSpPr/>
            <p:nvPr/>
          </p:nvGrpSpPr>
          <p:grpSpPr>
            <a:xfrm>
              <a:off x="1532144" y="2517656"/>
              <a:ext cx="1543000" cy="273170"/>
              <a:chOff x="1532144" y="2517656"/>
              <a:chExt cx="1543000" cy="273170"/>
            </a:xfrm>
          </p:grpSpPr>
          <p:sp>
            <p:nvSpPr>
              <p:cNvPr id="16" name="Google Shape;4539;p468">
                <a:extLst>
                  <a:ext uri="{FF2B5EF4-FFF2-40B4-BE49-F238E27FC236}">
                    <a16:creationId xmlns:a16="http://schemas.microsoft.com/office/drawing/2014/main" id="{AB5998ED-F409-41BA-BAF7-A9CEE52EA4AB}"/>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7" name="Google Shape;4540;p468">
                <a:extLst>
                  <a:ext uri="{FF2B5EF4-FFF2-40B4-BE49-F238E27FC236}">
                    <a16:creationId xmlns:a16="http://schemas.microsoft.com/office/drawing/2014/main" id="{8196BCEE-DE28-4A83-8F7A-BA6FFE4ACC01}"/>
                  </a:ext>
                </a:extLst>
              </p:cNvPr>
              <p:cNvGrpSpPr/>
              <p:nvPr/>
            </p:nvGrpSpPr>
            <p:grpSpPr>
              <a:xfrm>
                <a:off x="2430468" y="2536041"/>
                <a:ext cx="644676" cy="193720"/>
                <a:chOff x="2430468" y="2536041"/>
                <a:chExt cx="644676" cy="193720"/>
              </a:xfrm>
            </p:grpSpPr>
            <p:sp>
              <p:nvSpPr>
                <p:cNvPr id="18" name="Google Shape;4541;p468">
                  <a:extLst>
                    <a:ext uri="{FF2B5EF4-FFF2-40B4-BE49-F238E27FC236}">
                      <a16:creationId xmlns:a16="http://schemas.microsoft.com/office/drawing/2014/main" id="{7C6BC16E-888D-49E9-980B-EC6ADC246A0F}"/>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9" name="Google Shape;4542;p468">
                  <a:extLst>
                    <a:ext uri="{FF2B5EF4-FFF2-40B4-BE49-F238E27FC236}">
                      <a16:creationId xmlns:a16="http://schemas.microsoft.com/office/drawing/2014/main" id="{AF3D7C82-EB25-4203-852C-502BC3CA1A6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0" name="Google Shape;4543;p468">
                  <a:extLst>
                    <a:ext uri="{FF2B5EF4-FFF2-40B4-BE49-F238E27FC236}">
                      <a16:creationId xmlns:a16="http://schemas.microsoft.com/office/drawing/2014/main" id="{374F0DAD-5118-441D-97BD-4005EE310DD8}"/>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1" name="Google Shape;4544;p468">
                  <a:extLst>
                    <a:ext uri="{FF2B5EF4-FFF2-40B4-BE49-F238E27FC236}">
                      <a16:creationId xmlns:a16="http://schemas.microsoft.com/office/drawing/2014/main" id="{1F1F5981-FD51-4140-95F0-C07E58D46E83}"/>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2" name="Google Shape;4545;p468">
                  <a:extLst>
                    <a:ext uri="{FF2B5EF4-FFF2-40B4-BE49-F238E27FC236}">
                      <a16:creationId xmlns:a16="http://schemas.microsoft.com/office/drawing/2014/main" id="{95E271EF-9E6A-4498-8548-E535ABE59191}"/>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5" name="Google Shape;4546;p468">
              <a:extLst>
                <a:ext uri="{FF2B5EF4-FFF2-40B4-BE49-F238E27FC236}">
                  <a16:creationId xmlns:a16="http://schemas.microsoft.com/office/drawing/2014/main" id="{0A1F3401-8CD3-4770-A73A-5D40B6538B0B}"/>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23" name="Google Shape;4549;p468">
            <a:extLst>
              <a:ext uri="{FF2B5EF4-FFF2-40B4-BE49-F238E27FC236}">
                <a16:creationId xmlns:a16="http://schemas.microsoft.com/office/drawing/2014/main" id="{A03F29E1-53B5-4B49-A977-504ECD6FBC80}"/>
              </a:ext>
            </a:extLst>
          </p:cNvPr>
          <p:cNvPicPr preferRelativeResize="0"/>
          <p:nvPr/>
        </p:nvPicPr>
        <p:blipFill>
          <a:blip r:embed="rId7">
            <a:alphaModFix/>
          </a:blip>
          <a:stretch>
            <a:fillRect/>
          </a:stretch>
        </p:blipFill>
        <p:spPr>
          <a:xfrm>
            <a:off x="3637729" y="6325018"/>
            <a:ext cx="1116667" cy="263467"/>
          </a:xfrm>
          <a:prstGeom prst="rect">
            <a:avLst/>
          </a:prstGeom>
          <a:noFill/>
          <a:ln>
            <a:noFill/>
          </a:ln>
        </p:spPr>
      </p:pic>
      <p:pic>
        <p:nvPicPr>
          <p:cNvPr id="24" name="Picture 23">
            <a:extLst>
              <a:ext uri="{FF2B5EF4-FFF2-40B4-BE49-F238E27FC236}">
                <a16:creationId xmlns:a16="http://schemas.microsoft.com/office/drawing/2014/main" id="{A13CB999-217F-43E3-9B6C-3C6558B23FA1}"/>
              </a:ext>
            </a:extLst>
          </p:cNvPr>
          <p:cNvPicPr>
            <a:picLocks noChangeAspect="1"/>
          </p:cNvPicPr>
          <p:nvPr/>
        </p:nvPicPr>
        <p:blipFill>
          <a:blip r:embed="rId8"/>
          <a:stretch>
            <a:fillRect/>
          </a:stretch>
        </p:blipFill>
        <p:spPr>
          <a:xfrm>
            <a:off x="1943124" y="6285280"/>
            <a:ext cx="1497945" cy="408531"/>
          </a:xfrm>
          <a:prstGeom prst="rect">
            <a:avLst/>
          </a:prstGeom>
        </p:spPr>
      </p:pic>
    </p:spTree>
    <p:extLst>
      <p:ext uri="{BB962C8B-B14F-4D97-AF65-F5344CB8AC3E}">
        <p14:creationId xmlns:p14="http://schemas.microsoft.com/office/powerpoint/2010/main" val="1446531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31"/>
        <p:cNvGrpSpPr/>
        <p:nvPr/>
      </p:nvGrpSpPr>
      <p:grpSpPr>
        <a:xfrm>
          <a:off x="0" y="0"/>
          <a:ext cx="0" cy="0"/>
          <a:chOff x="0" y="0"/>
          <a:chExt cx="0" cy="0"/>
        </a:xfrm>
      </p:grpSpPr>
      <p:grpSp>
        <p:nvGrpSpPr>
          <p:cNvPr id="4532" name="Google Shape;4532;p468"/>
          <p:cNvGrpSpPr/>
          <p:nvPr/>
        </p:nvGrpSpPr>
        <p:grpSpPr>
          <a:xfrm>
            <a:off x="5735686" y="1746143"/>
            <a:ext cx="718996" cy="578324"/>
            <a:chOff x="6294751" y="783425"/>
            <a:chExt cx="5020925" cy="4038575"/>
          </a:xfrm>
        </p:grpSpPr>
        <p:sp>
          <p:nvSpPr>
            <p:cNvPr id="4533" name="Google Shape;4533;p468"/>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121900" tIns="121900" rIns="121900" bIns="121900" anchor="ctr" anchorCtr="0">
              <a:noAutofit/>
            </a:bodyPr>
            <a:lstStyle/>
            <a:p>
              <a:endParaRPr sz="2400"/>
            </a:p>
          </p:txBody>
        </p:sp>
        <p:sp>
          <p:nvSpPr>
            <p:cNvPr id="4534" name="Google Shape;4534;p468"/>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4535" name="Google Shape;4535;p468"/>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4536" name="Google Shape;4536;p468"/>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121900" tIns="121900" rIns="121900" bIns="121900" anchor="ctr" anchorCtr="0">
              <a:noAutofit/>
            </a:bodyPr>
            <a:lstStyle/>
            <a:p>
              <a:endParaRPr sz="2400"/>
            </a:p>
          </p:txBody>
        </p:sp>
      </p:grpSp>
      <p:grpSp>
        <p:nvGrpSpPr>
          <p:cNvPr id="4537" name="Google Shape;4537;p468"/>
          <p:cNvGrpSpPr/>
          <p:nvPr/>
        </p:nvGrpSpPr>
        <p:grpSpPr>
          <a:xfrm>
            <a:off x="3744003" y="6023199"/>
            <a:ext cx="1538768" cy="505864"/>
            <a:chOff x="1325450" y="2304375"/>
            <a:chExt cx="1956061" cy="643048"/>
          </a:xfrm>
        </p:grpSpPr>
        <p:grpSp>
          <p:nvGrpSpPr>
            <p:cNvPr id="4538" name="Google Shape;4538;p468"/>
            <p:cNvGrpSpPr/>
            <p:nvPr/>
          </p:nvGrpSpPr>
          <p:grpSpPr>
            <a:xfrm>
              <a:off x="1532144" y="2517656"/>
              <a:ext cx="1543000" cy="273170"/>
              <a:chOff x="1532144" y="2517656"/>
              <a:chExt cx="1543000" cy="273170"/>
            </a:xfrm>
          </p:grpSpPr>
          <p:sp>
            <p:nvSpPr>
              <p:cNvPr id="4539" name="Google Shape;4539;p468"/>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4540" name="Google Shape;4540;p468"/>
              <p:cNvGrpSpPr/>
              <p:nvPr/>
            </p:nvGrpSpPr>
            <p:grpSpPr>
              <a:xfrm>
                <a:off x="2430468" y="2536041"/>
                <a:ext cx="644676" cy="193720"/>
                <a:chOff x="2430468" y="2536041"/>
                <a:chExt cx="644676" cy="193720"/>
              </a:xfrm>
            </p:grpSpPr>
            <p:sp>
              <p:nvSpPr>
                <p:cNvPr id="4541" name="Google Shape;4541;p468"/>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2" name="Google Shape;4542;p468"/>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3" name="Google Shape;4543;p468"/>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4" name="Google Shape;4544;p468"/>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5" name="Google Shape;4545;p468"/>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4546" name="Google Shape;4546;p468"/>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
        <p:nvSpPr>
          <p:cNvPr id="4547" name="Google Shape;4547;p468"/>
          <p:cNvSpPr txBox="1"/>
          <p:nvPr/>
        </p:nvSpPr>
        <p:spPr>
          <a:xfrm>
            <a:off x="2678800" y="2716867"/>
            <a:ext cx="6365200" cy="2200800"/>
          </a:xfrm>
          <a:prstGeom prst="rect">
            <a:avLst/>
          </a:prstGeom>
          <a:noFill/>
          <a:ln>
            <a:noFill/>
          </a:ln>
        </p:spPr>
        <p:txBody>
          <a:bodyPr spcFirstLastPara="1" wrap="square" lIns="121900" tIns="121900" rIns="0" bIns="0" anchor="t" anchorCtr="0">
            <a:noAutofit/>
          </a:bodyPr>
          <a:lstStyle/>
          <a:p>
            <a:pPr algn="ctr">
              <a:lnSpc>
                <a:spcPct val="115000"/>
              </a:lnSpc>
            </a:pPr>
            <a:r>
              <a:rPr lang="en" sz="4800">
                <a:solidFill>
                  <a:srgbClr val="202124"/>
                </a:solidFill>
                <a:latin typeface="Google Sans Medium"/>
                <a:ea typeface="Google Sans Medium"/>
                <a:cs typeface="Google Sans Medium"/>
                <a:sym typeface="Google Sans Medium"/>
              </a:rPr>
              <a:t>That’s a wrap. Thanks!</a:t>
            </a:r>
            <a:endParaRPr sz="4800">
              <a:solidFill>
                <a:srgbClr val="202124"/>
              </a:solidFill>
              <a:latin typeface="Google Sans Medium"/>
              <a:ea typeface="Google Sans Medium"/>
              <a:cs typeface="Google Sans Medium"/>
              <a:sym typeface="Google Sans Medium"/>
            </a:endParaRPr>
          </a:p>
        </p:txBody>
      </p:sp>
      <p:pic>
        <p:nvPicPr>
          <p:cNvPr id="4548" name="Google Shape;4548;p468"/>
          <p:cNvPicPr preferRelativeResize="0"/>
          <p:nvPr/>
        </p:nvPicPr>
        <p:blipFill>
          <a:blip r:embed="rId3">
            <a:alphaModFix/>
          </a:blip>
          <a:stretch>
            <a:fillRect/>
          </a:stretch>
        </p:blipFill>
        <p:spPr>
          <a:xfrm>
            <a:off x="4186266" y="3771784"/>
            <a:ext cx="3718268" cy="2478832"/>
          </a:xfrm>
          <a:prstGeom prst="rect">
            <a:avLst/>
          </a:prstGeom>
          <a:noFill/>
          <a:ln>
            <a:noFill/>
          </a:ln>
        </p:spPr>
      </p:pic>
      <p:pic>
        <p:nvPicPr>
          <p:cNvPr id="4549" name="Google Shape;4549;p468"/>
          <p:cNvPicPr preferRelativeResize="0"/>
          <p:nvPr/>
        </p:nvPicPr>
        <p:blipFill>
          <a:blip r:embed="rId4">
            <a:alphaModFix/>
          </a:blip>
          <a:stretch>
            <a:fillRect/>
          </a:stretch>
        </p:blipFill>
        <p:spPr>
          <a:xfrm>
            <a:off x="7075706" y="6144398"/>
            <a:ext cx="1116667" cy="263467"/>
          </a:xfrm>
          <a:prstGeom prst="rect">
            <a:avLst/>
          </a:prstGeom>
          <a:noFill/>
          <a:ln>
            <a:noFill/>
          </a:ln>
        </p:spPr>
      </p:pic>
      <p:pic>
        <p:nvPicPr>
          <p:cNvPr id="20" name="Picture 19">
            <a:extLst>
              <a:ext uri="{FF2B5EF4-FFF2-40B4-BE49-F238E27FC236}">
                <a16:creationId xmlns:a16="http://schemas.microsoft.com/office/drawing/2014/main" id="{6C2C0251-5D54-46B0-8804-D1E638AAC65D}"/>
              </a:ext>
            </a:extLst>
          </p:cNvPr>
          <p:cNvPicPr>
            <a:picLocks noChangeAspect="1"/>
          </p:cNvPicPr>
          <p:nvPr/>
        </p:nvPicPr>
        <p:blipFill>
          <a:blip r:embed="rId5"/>
          <a:stretch>
            <a:fillRect/>
          </a:stretch>
        </p:blipFill>
        <p:spPr>
          <a:xfrm>
            <a:off x="5381101" y="6104660"/>
            <a:ext cx="1497945" cy="408531"/>
          </a:xfrm>
          <a:prstGeom prst="rect">
            <a:avLst/>
          </a:prstGeom>
        </p:spPr>
      </p:pic>
    </p:spTree>
    <p:extLst>
      <p:ext uri="{BB962C8B-B14F-4D97-AF65-F5344CB8AC3E}">
        <p14:creationId xmlns:p14="http://schemas.microsoft.com/office/powerpoint/2010/main" val="188282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24F1-903C-425A-9BBF-C2137AEE100C}"/>
              </a:ext>
            </a:extLst>
          </p:cNvPr>
          <p:cNvSpPr>
            <a:spLocks noGrp="1"/>
          </p:cNvSpPr>
          <p:nvPr>
            <p:ph type="ctrTitle"/>
          </p:nvPr>
        </p:nvSpPr>
        <p:spPr>
          <a:xfrm>
            <a:off x="231913" y="739166"/>
            <a:ext cx="11728174" cy="1005302"/>
          </a:xfrm>
        </p:spPr>
        <p:txBody>
          <a:bodyPr>
            <a:normAutofit/>
          </a:bodyPr>
          <a:lstStyle/>
          <a:p>
            <a:r>
              <a:rPr lang="en-US" sz="5400" dirty="0"/>
              <a:t>Formal Definition of Artificial Intelligence </a:t>
            </a:r>
          </a:p>
        </p:txBody>
      </p:sp>
      <p:sp>
        <p:nvSpPr>
          <p:cNvPr id="3" name="Subtitle 2">
            <a:extLst>
              <a:ext uri="{FF2B5EF4-FFF2-40B4-BE49-F238E27FC236}">
                <a16:creationId xmlns:a16="http://schemas.microsoft.com/office/drawing/2014/main" id="{4C2803BF-2604-4BE8-B8CE-660682B3DF1F}"/>
              </a:ext>
            </a:extLst>
          </p:cNvPr>
          <p:cNvSpPr>
            <a:spLocks noGrp="1"/>
          </p:cNvSpPr>
          <p:nvPr>
            <p:ph type="subTitle" idx="1"/>
          </p:nvPr>
        </p:nvSpPr>
        <p:spPr>
          <a:xfrm>
            <a:off x="231913" y="1517883"/>
            <a:ext cx="11542745" cy="2262809"/>
          </a:xfrm>
        </p:spPr>
        <p:txBody>
          <a:bodyPr>
            <a:normAutofit/>
          </a:bodyPr>
          <a:lstStyle/>
          <a:p>
            <a:r>
              <a:rPr lang="en-US" sz="2800" b="0" i="0" dirty="0">
                <a:solidFill>
                  <a:srgbClr val="757575"/>
                </a:solidFill>
                <a:effectLst/>
                <a:latin typeface="fell"/>
              </a:rPr>
              <a:t>“The theory and development of computer systems able to perform tasks normally requiring human intelligence, such as visual perception, speech recognition, decision-making, and translation between languages.”</a:t>
            </a:r>
            <a:endParaRPr lang="en-US" sz="2800" dirty="0"/>
          </a:p>
        </p:txBody>
      </p:sp>
      <p:pic>
        <p:nvPicPr>
          <p:cNvPr id="4" name="Picture 2" descr="Artificial Intelligence vs Machine Learning vs Deep Learning">
            <a:extLst>
              <a:ext uri="{FF2B5EF4-FFF2-40B4-BE49-F238E27FC236}">
                <a16:creationId xmlns:a16="http://schemas.microsoft.com/office/drawing/2014/main" id="{19B6E3AB-71B0-4743-A342-87FC67584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82" y="2976355"/>
            <a:ext cx="8958036"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34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chine Learning vs Traditional Programming">
            <a:extLst>
              <a:ext uri="{FF2B5EF4-FFF2-40B4-BE49-F238E27FC236}">
                <a16:creationId xmlns:a16="http://schemas.microsoft.com/office/drawing/2014/main" id="{A5816646-87BC-4919-9739-68D2CDE12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910" y="1651379"/>
            <a:ext cx="6610090" cy="4128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1167E0-C8D5-4AA0-848B-B28DE5CC9565}"/>
              </a:ext>
            </a:extLst>
          </p:cNvPr>
          <p:cNvSpPr txBox="1"/>
          <p:nvPr/>
        </p:nvSpPr>
        <p:spPr>
          <a:xfrm>
            <a:off x="518615" y="382137"/>
            <a:ext cx="9539785" cy="584775"/>
          </a:xfrm>
          <a:prstGeom prst="rect">
            <a:avLst/>
          </a:prstGeom>
          <a:noFill/>
        </p:spPr>
        <p:txBody>
          <a:bodyPr wrap="square" rtlCol="0">
            <a:spAutoFit/>
          </a:bodyPr>
          <a:lstStyle/>
          <a:p>
            <a:r>
              <a:rPr lang="en-US" sz="3200" b="1" dirty="0"/>
              <a:t>Traditional Programming vs Machine Learning</a:t>
            </a:r>
          </a:p>
        </p:txBody>
      </p:sp>
      <p:sp>
        <p:nvSpPr>
          <p:cNvPr id="5" name="TextBox 4">
            <a:extLst>
              <a:ext uri="{FF2B5EF4-FFF2-40B4-BE49-F238E27FC236}">
                <a16:creationId xmlns:a16="http://schemas.microsoft.com/office/drawing/2014/main" id="{FE83A9F5-A7C2-48AB-B0CC-CCC823295D1B}"/>
              </a:ext>
            </a:extLst>
          </p:cNvPr>
          <p:cNvSpPr txBox="1"/>
          <p:nvPr/>
        </p:nvSpPr>
        <p:spPr>
          <a:xfrm>
            <a:off x="518615" y="5159752"/>
            <a:ext cx="4708478" cy="646331"/>
          </a:xfrm>
          <a:prstGeom prst="rect">
            <a:avLst/>
          </a:prstGeom>
          <a:noFill/>
        </p:spPr>
        <p:txBody>
          <a:bodyPr wrap="square" rtlCol="0">
            <a:spAutoFit/>
          </a:bodyPr>
          <a:lstStyle/>
          <a:p>
            <a:r>
              <a:rPr lang="en-US" b="1" dirty="0">
                <a:solidFill>
                  <a:srgbClr val="6A9955"/>
                </a:solidFill>
                <a:effectLst/>
                <a:latin typeface="Consolas" panose="020B0609020204030204" pitchFamily="49" charset="0"/>
              </a:rPr>
              <a:t>Formula: </a:t>
            </a:r>
          </a:p>
          <a:p>
            <a:r>
              <a:rPr lang="en-US" b="1" dirty="0">
                <a:solidFill>
                  <a:srgbClr val="6A9955"/>
                </a:solidFill>
                <a:latin typeface="Consolas" panose="020B0609020204030204" pitchFamily="49" charset="0"/>
              </a:rPr>
              <a:t>	</a:t>
            </a:r>
            <a:r>
              <a:rPr lang="en-US" b="1" dirty="0">
                <a:solidFill>
                  <a:srgbClr val="6A9955"/>
                </a:solidFill>
                <a:effectLst/>
                <a:latin typeface="Consolas" panose="020B0609020204030204" pitchFamily="49" charset="0"/>
              </a:rPr>
              <a:t>(x * 2) + 3</a:t>
            </a:r>
            <a:endParaRPr lang="en-US"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7CD99EEC-612A-456E-BE9D-E783E8BBDB09}"/>
              </a:ext>
            </a:extLst>
          </p:cNvPr>
          <p:cNvSpPr txBox="1"/>
          <p:nvPr/>
        </p:nvSpPr>
        <p:spPr>
          <a:xfrm>
            <a:off x="655092" y="1078173"/>
            <a:ext cx="2934269" cy="3970318"/>
          </a:xfrm>
          <a:prstGeom prst="rect">
            <a:avLst/>
          </a:prstGeom>
          <a:noFill/>
        </p:spPr>
        <p:txBody>
          <a:bodyPr wrap="square" rtlCol="0">
            <a:spAutoFit/>
          </a:bodyPr>
          <a:lstStyle/>
          <a:p>
            <a:r>
              <a:rPr lang="en-US" sz="2800" dirty="0"/>
              <a:t>Guess the number</a:t>
            </a:r>
          </a:p>
          <a:p>
            <a:endParaRPr lang="en-US" sz="2800" dirty="0"/>
          </a:p>
          <a:p>
            <a:pPr algn="ctr"/>
            <a:r>
              <a:rPr lang="en-US" sz="2800" dirty="0"/>
              <a:t>1 = 5</a:t>
            </a:r>
          </a:p>
          <a:p>
            <a:pPr algn="ctr"/>
            <a:r>
              <a:rPr lang="en-US" sz="2800" dirty="0"/>
              <a:t>2 = ?</a:t>
            </a:r>
          </a:p>
          <a:p>
            <a:pPr algn="ctr"/>
            <a:r>
              <a:rPr lang="en-US" sz="2800" dirty="0"/>
              <a:t>3 = ?</a:t>
            </a:r>
          </a:p>
          <a:p>
            <a:pPr algn="ctr"/>
            <a:r>
              <a:rPr lang="en-US" sz="2800" dirty="0"/>
              <a:t>4 = ?</a:t>
            </a:r>
          </a:p>
          <a:p>
            <a:pPr algn="ctr"/>
            <a:r>
              <a:rPr lang="en-US" sz="2800" dirty="0"/>
              <a:t>5 = ?</a:t>
            </a:r>
          </a:p>
          <a:p>
            <a:pPr algn="ctr"/>
            <a:r>
              <a:rPr lang="en-US" sz="2800" dirty="0"/>
              <a:t>6 = ?</a:t>
            </a:r>
          </a:p>
          <a:p>
            <a:pPr algn="ctr"/>
            <a:r>
              <a:rPr lang="en-US" sz="2800" dirty="0"/>
              <a:t>7 = ?</a:t>
            </a:r>
          </a:p>
        </p:txBody>
      </p:sp>
      <p:sp>
        <p:nvSpPr>
          <p:cNvPr id="7" name="TextBox 6">
            <a:extLst>
              <a:ext uri="{FF2B5EF4-FFF2-40B4-BE49-F238E27FC236}">
                <a16:creationId xmlns:a16="http://schemas.microsoft.com/office/drawing/2014/main" id="{CCDC173A-38A5-4FBC-9578-C414E2F9859B}"/>
              </a:ext>
            </a:extLst>
          </p:cNvPr>
          <p:cNvSpPr txBox="1"/>
          <p:nvPr/>
        </p:nvSpPr>
        <p:spPr>
          <a:xfrm>
            <a:off x="2579401" y="2370835"/>
            <a:ext cx="1364777" cy="2677656"/>
          </a:xfrm>
          <a:prstGeom prst="rect">
            <a:avLst/>
          </a:prstGeom>
          <a:noFill/>
        </p:spPr>
        <p:txBody>
          <a:bodyPr wrap="square" rtlCol="0">
            <a:spAutoFit/>
          </a:bodyPr>
          <a:lstStyle/>
          <a:p>
            <a:r>
              <a:rPr lang="en-US" sz="2800" dirty="0"/>
              <a:t>7</a:t>
            </a:r>
          </a:p>
          <a:p>
            <a:r>
              <a:rPr lang="en-US" sz="2800" dirty="0"/>
              <a:t>9</a:t>
            </a:r>
          </a:p>
          <a:p>
            <a:r>
              <a:rPr lang="en-US" sz="2800" dirty="0"/>
              <a:t>11</a:t>
            </a:r>
          </a:p>
          <a:p>
            <a:r>
              <a:rPr lang="en-US" sz="2800" dirty="0"/>
              <a:t>13</a:t>
            </a:r>
          </a:p>
          <a:p>
            <a:r>
              <a:rPr lang="en-US" sz="2800" dirty="0"/>
              <a:t>15</a:t>
            </a:r>
          </a:p>
          <a:p>
            <a:r>
              <a:rPr lang="en-US" sz="2800" dirty="0"/>
              <a:t>17</a:t>
            </a:r>
          </a:p>
        </p:txBody>
      </p:sp>
    </p:spTree>
    <p:extLst>
      <p:ext uri="{BB962C8B-B14F-4D97-AF65-F5344CB8AC3E}">
        <p14:creationId xmlns:p14="http://schemas.microsoft.com/office/powerpoint/2010/main" val="28815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chine learning Algorithms and where they are used? – Samurai&amp;#39;s Sakura">
            <a:extLst>
              <a:ext uri="{FF2B5EF4-FFF2-40B4-BE49-F238E27FC236}">
                <a16:creationId xmlns:a16="http://schemas.microsoft.com/office/drawing/2014/main" id="{B6B33C3F-DC35-4156-8C8D-D3F51951C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4" t="620" r="360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79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625F8E-91CF-403E-AAFA-15A6D43723E0}"/>
              </a:ext>
            </a:extLst>
          </p:cNvPr>
          <p:cNvPicPr>
            <a:picLocks noChangeAspect="1"/>
          </p:cNvPicPr>
          <p:nvPr/>
        </p:nvPicPr>
        <p:blipFill>
          <a:blip r:embed="rId2"/>
          <a:stretch>
            <a:fillRect/>
          </a:stretch>
        </p:blipFill>
        <p:spPr>
          <a:xfrm>
            <a:off x="1453772" y="1576973"/>
            <a:ext cx="9284456" cy="4809759"/>
          </a:xfrm>
          <a:prstGeom prst="rect">
            <a:avLst/>
          </a:prstGeom>
        </p:spPr>
      </p:pic>
      <p:sp>
        <p:nvSpPr>
          <p:cNvPr id="4" name="TextBox 3">
            <a:extLst>
              <a:ext uri="{FF2B5EF4-FFF2-40B4-BE49-F238E27FC236}">
                <a16:creationId xmlns:a16="http://schemas.microsoft.com/office/drawing/2014/main" id="{EB9314A3-5EDD-4834-BD93-A469138C3CB5}"/>
              </a:ext>
            </a:extLst>
          </p:cNvPr>
          <p:cNvSpPr txBox="1"/>
          <p:nvPr/>
        </p:nvSpPr>
        <p:spPr>
          <a:xfrm>
            <a:off x="450166" y="436098"/>
            <a:ext cx="7343336" cy="646331"/>
          </a:xfrm>
          <a:prstGeom prst="rect">
            <a:avLst/>
          </a:prstGeom>
          <a:noFill/>
        </p:spPr>
        <p:txBody>
          <a:bodyPr wrap="square" rtlCol="0">
            <a:spAutoFit/>
          </a:bodyPr>
          <a:lstStyle/>
          <a:p>
            <a:r>
              <a:rPr lang="en-US" sz="3600" b="1" dirty="0"/>
              <a:t>Unsupervised: Clustering</a:t>
            </a:r>
          </a:p>
        </p:txBody>
      </p:sp>
    </p:spTree>
    <p:extLst>
      <p:ext uri="{BB962C8B-B14F-4D97-AF65-F5344CB8AC3E}">
        <p14:creationId xmlns:p14="http://schemas.microsoft.com/office/powerpoint/2010/main" val="248599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A52B-7093-4519-94EC-8EDEEAD48F3A}"/>
              </a:ext>
            </a:extLst>
          </p:cNvPr>
          <p:cNvPicPr>
            <a:picLocks noChangeAspect="1"/>
          </p:cNvPicPr>
          <p:nvPr/>
        </p:nvPicPr>
        <p:blipFill>
          <a:blip r:embed="rId2"/>
          <a:stretch>
            <a:fillRect/>
          </a:stretch>
        </p:blipFill>
        <p:spPr>
          <a:xfrm>
            <a:off x="2509911" y="1533963"/>
            <a:ext cx="7172178" cy="5168187"/>
          </a:xfrm>
          <a:prstGeom prst="rect">
            <a:avLst/>
          </a:prstGeom>
        </p:spPr>
      </p:pic>
      <p:sp>
        <p:nvSpPr>
          <p:cNvPr id="4" name="TextBox 3">
            <a:extLst>
              <a:ext uri="{FF2B5EF4-FFF2-40B4-BE49-F238E27FC236}">
                <a16:creationId xmlns:a16="http://schemas.microsoft.com/office/drawing/2014/main" id="{17027C18-D664-468D-8DF6-8935F08700FD}"/>
              </a:ext>
            </a:extLst>
          </p:cNvPr>
          <p:cNvSpPr txBox="1"/>
          <p:nvPr/>
        </p:nvSpPr>
        <p:spPr>
          <a:xfrm>
            <a:off x="900332" y="450166"/>
            <a:ext cx="8145194" cy="646331"/>
          </a:xfrm>
          <a:prstGeom prst="rect">
            <a:avLst/>
          </a:prstGeom>
          <a:noFill/>
        </p:spPr>
        <p:txBody>
          <a:bodyPr wrap="square" rtlCol="0">
            <a:spAutoFit/>
          </a:bodyPr>
          <a:lstStyle/>
          <a:p>
            <a:r>
              <a:rPr lang="en-US" sz="3600" b="1" dirty="0"/>
              <a:t>What is Computer Vision?</a:t>
            </a:r>
          </a:p>
        </p:txBody>
      </p:sp>
    </p:spTree>
    <p:extLst>
      <p:ext uri="{BB962C8B-B14F-4D97-AF65-F5344CB8AC3E}">
        <p14:creationId xmlns:p14="http://schemas.microsoft.com/office/powerpoint/2010/main" val="395728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D81EB-2165-42AF-AD97-DA8B2818A2EB}"/>
              </a:ext>
            </a:extLst>
          </p:cNvPr>
          <p:cNvPicPr>
            <a:picLocks noChangeAspect="1"/>
          </p:cNvPicPr>
          <p:nvPr/>
        </p:nvPicPr>
        <p:blipFill>
          <a:blip r:embed="rId2"/>
          <a:stretch>
            <a:fillRect/>
          </a:stretch>
        </p:blipFill>
        <p:spPr>
          <a:xfrm>
            <a:off x="891652" y="2194633"/>
            <a:ext cx="10408696" cy="3756001"/>
          </a:xfrm>
          <a:prstGeom prst="rect">
            <a:avLst/>
          </a:prstGeom>
        </p:spPr>
      </p:pic>
      <p:sp>
        <p:nvSpPr>
          <p:cNvPr id="4" name="TextBox 3">
            <a:extLst>
              <a:ext uri="{FF2B5EF4-FFF2-40B4-BE49-F238E27FC236}">
                <a16:creationId xmlns:a16="http://schemas.microsoft.com/office/drawing/2014/main" id="{3B5CDBA5-2563-4906-B340-B10EC4A5C158}"/>
              </a:ext>
            </a:extLst>
          </p:cNvPr>
          <p:cNvSpPr txBox="1"/>
          <p:nvPr/>
        </p:nvSpPr>
        <p:spPr>
          <a:xfrm>
            <a:off x="450166" y="717453"/>
            <a:ext cx="4688976" cy="646331"/>
          </a:xfrm>
          <a:prstGeom prst="rect">
            <a:avLst/>
          </a:prstGeom>
          <a:noFill/>
        </p:spPr>
        <p:txBody>
          <a:bodyPr wrap="none" rtlCol="0">
            <a:spAutoFit/>
          </a:bodyPr>
          <a:lstStyle/>
          <a:p>
            <a:r>
              <a:rPr lang="en-US" sz="3600" b="1" dirty="0"/>
              <a:t>How do Computer See?</a:t>
            </a:r>
          </a:p>
        </p:txBody>
      </p:sp>
    </p:spTree>
    <p:extLst>
      <p:ext uri="{BB962C8B-B14F-4D97-AF65-F5344CB8AC3E}">
        <p14:creationId xmlns:p14="http://schemas.microsoft.com/office/powerpoint/2010/main" val="358918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1015933" y="1026067"/>
            <a:ext cx="6967600" cy="425200"/>
          </a:xfrm>
          <a:prstGeom prst="rect">
            <a:avLst/>
          </a:prstGeom>
          <a:noFill/>
          <a:ln>
            <a:noFill/>
          </a:ln>
        </p:spPr>
        <p:txBody>
          <a:bodyPr spcFirstLastPara="1" wrap="square" lIns="121900" tIns="121900" rIns="121900" bIns="121900" anchor="ctr" anchorCtr="0">
            <a:noAutofit/>
          </a:bodyPr>
          <a:lstStyle/>
          <a:p>
            <a:r>
              <a:rPr lang="en-GB" sz="2400" b="1">
                <a:solidFill>
                  <a:srgbClr val="4285F4"/>
                </a:solidFill>
                <a:latin typeface="Google Sans"/>
                <a:ea typeface="Google Sans"/>
                <a:cs typeface="Google Sans"/>
                <a:sym typeface="Google Sans"/>
              </a:rPr>
              <a:t>Step-by-step solution of ML problem</a:t>
            </a:r>
            <a:endParaRPr sz="2400" b="1">
              <a:solidFill>
                <a:srgbClr val="4285F4"/>
              </a:solidFill>
              <a:latin typeface="Google Sans"/>
              <a:ea typeface="Google Sans"/>
              <a:cs typeface="Google Sans"/>
              <a:sym typeface="Google Sans"/>
            </a:endParaRPr>
          </a:p>
        </p:txBody>
      </p:sp>
      <p:grpSp>
        <p:nvGrpSpPr>
          <p:cNvPr id="103" name="Google Shape;103;p19"/>
          <p:cNvGrpSpPr/>
          <p:nvPr/>
        </p:nvGrpSpPr>
        <p:grpSpPr>
          <a:xfrm>
            <a:off x="4978308" y="2476444"/>
            <a:ext cx="2989568" cy="3141725"/>
            <a:chOff x="3382507" y="1030940"/>
            <a:chExt cx="2558101" cy="2688299"/>
          </a:xfrm>
        </p:grpSpPr>
        <p:sp>
          <p:nvSpPr>
            <p:cNvPr id="104" name="Google Shape;104;p19"/>
            <p:cNvSpPr/>
            <p:nvPr/>
          </p:nvSpPr>
          <p:spPr>
            <a:xfrm>
              <a:off x="4532484" y="1030940"/>
              <a:ext cx="860281" cy="393155"/>
            </a:xfrm>
            <a:custGeom>
              <a:avLst/>
              <a:gdLst/>
              <a:ahLst/>
              <a:cxnLst/>
              <a:rect l="l" t="t" r="r" b="b"/>
              <a:pathLst>
                <a:path w="27540" h="12586" extrusionOk="0">
                  <a:moveTo>
                    <a:pt x="1" y="1"/>
                  </a:moveTo>
                  <a:lnTo>
                    <a:pt x="1" y="4501"/>
                  </a:lnTo>
                  <a:cubicBezTo>
                    <a:pt x="9335" y="4561"/>
                    <a:pt x="17312" y="7157"/>
                    <a:pt x="24885" y="12586"/>
                  </a:cubicBezTo>
                  <a:lnTo>
                    <a:pt x="27540" y="8942"/>
                  </a:lnTo>
                  <a:cubicBezTo>
                    <a:pt x="23313" y="5906"/>
                    <a:pt x="19039" y="3704"/>
                    <a:pt x="14502" y="2227"/>
                  </a:cubicBezTo>
                  <a:cubicBezTo>
                    <a:pt x="9954" y="751"/>
                    <a:pt x="5216" y="25"/>
                    <a:pt x="1" y="1"/>
                  </a:cubicBez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105" name="Google Shape;105;p19"/>
            <p:cNvSpPr/>
            <p:nvPr/>
          </p:nvSpPr>
          <p:spPr>
            <a:xfrm>
              <a:off x="5319482" y="1314732"/>
              <a:ext cx="621126" cy="784780"/>
            </a:xfrm>
            <a:custGeom>
              <a:avLst/>
              <a:gdLst/>
              <a:ahLst/>
              <a:cxnLst/>
              <a:rect l="l" t="t" r="r" b="b"/>
              <a:pathLst>
                <a:path w="19884" h="25123" extrusionOk="0">
                  <a:moveTo>
                    <a:pt x="2643" y="0"/>
                  </a:moveTo>
                  <a:lnTo>
                    <a:pt x="0" y="3644"/>
                  </a:lnTo>
                  <a:cubicBezTo>
                    <a:pt x="7668" y="9263"/>
                    <a:pt x="12633" y="16086"/>
                    <a:pt x="15597" y="25122"/>
                  </a:cubicBezTo>
                  <a:lnTo>
                    <a:pt x="19884" y="23729"/>
                  </a:lnTo>
                  <a:cubicBezTo>
                    <a:pt x="16609" y="13740"/>
                    <a:pt x="11133" y="6203"/>
                    <a:pt x="2643" y="0"/>
                  </a:cubicBez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106" name="Google Shape;106;p19"/>
            <p:cNvSpPr/>
            <p:nvPr/>
          </p:nvSpPr>
          <p:spPr>
            <a:xfrm>
              <a:off x="5232079" y="1436340"/>
              <a:ext cx="565711" cy="708560"/>
            </a:xfrm>
            <a:custGeom>
              <a:avLst/>
              <a:gdLst/>
              <a:ahLst/>
              <a:cxnLst/>
              <a:rect l="l" t="t" r="r" b="b"/>
              <a:pathLst>
                <a:path w="18110" h="22683" extrusionOk="0">
                  <a:moveTo>
                    <a:pt x="2620" y="1"/>
                  </a:moveTo>
                  <a:lnTo>
                    <a:pt x="0" y="3596"/>
                  </a:lnTo>
                  <a:cubicBezTo>
                    <a:pt x="6846" y="8585"/>
                    <a:pt x="11275" y="14657"/>
                    <a:pt x="13919" y="22682"/>
                  </a:cubicBezTo>
                  <a:lnTo>
                    <a:pt x="18110" y="21313"/>
                  </a:lnTo>
                  <a:cubicBezTo>
                    <a:pt x="15169" y="12347"/>
                    <a:pt x="10240" y="5573"/>
                    <a:pt x="2620" y="1"/>
                  </a:cubicBez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107" name="Google Shape;107;p19"/>
            <p:cNvSpPr/>
            <p:nvPr/>
          </p:nvSpPr>
          <p:spPr>
            <a:xfrm>
              <a:off x="3382507" y="2853367"/>
              <a:ext cx="512170" cy="634527"/>
            </a:xfrm>
            <a:custGeom>
              <a:avLst/>
              <a:gdLst/>
              <a:ahLst/>
              <a:cxnLst/>
              <a:rect l="l" t="t" r="r" b="b"/>
              <a:pathLst>
                <a:path w="16396" h="20313" extrusionOk="0">
                  <a:moveTo>
                    <a:pt x="4287" y="0"/>
                  </a:moveTo>
                  <a:lnTo>
                    <a:pt x="0" y="1393"/>
                  </a:lnTo>
                  <a:cubicBezTo>
                    <a:pt x="2608" y="9347"/>
                    <a:pt x="6989" y="15371"/>
                    <a:pt x="13740" y="20312"/>
                  </a:cubicBezTo>
                  <a:lnTo>
                    <a:pt x="16395" y="16669"/>
                  </a:lnTo>
                  <a:cubicBezTo>
                    <a:pt x="10442" y="12311"/>
                    <a:pt x="6585" y="7001"/>
                    <a:pt x="4287"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08" name="Google Shape;108;p19"/>
            <p:cNvSpPr/>
            <p:nvPr/>
          </p:nvSpPr>
          <p:spPr>
            <a:xfrm>
              <a:off x="3819519" y="3376657"/>
              <a:ext cx="694784" cy="342582"/>
            </a:xfrm>
            <a:custGeom>
              <a:avLst/>
              <a:gdLst/>
              <a:ahLst/>
              <a:cxnLst/>
              <a:rect l="l" t="t" r="r" b="b"/>
              <a:pathLst>
                <a:path w="22242" h="10967" extrusionOk="0">
                  <a:moveTo>
                    <a:pt x="2703" y="0"/>
                  </a:moveTo>
                  <a:lnTo>
                    <a:pt x="0" y="3739"/>
                  </a:lnTo>
                  <a:cubicBezTo>
                    <a:pt x="6787" y="8632"/>
                    <a:pt x="13859" y="10930"/>
                    <a:pt x="22241" y="10966"/>
                  </a:cubicBezTo>
                  <a:lnTo>
                    <a:pt x="22241" y="6251"/>
                  </a:lnTo>
                  <a:cubicBezTo>
                    <a:pt x="14907" y="6251"/>
                    <a:pt x="8644" y="4251"/>
                    <a:pt x="2703"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09" name="Google Shape;109;p19"/>
            <p:cNvSpPr/>
            <p:nvPr/>
          </p:nvSpPr>
          <p:spPr>
            <a:xfrm>
              <a:off x="4523550" y="3372565"/>
              <a:ext cx="694784" cy="346674"/>
            </a:xfrm>
            <a:custGeom>
              <a:avLst/>
              <a:gdLst/>
              <a:ahLst/>
              <a:cxnLst/>
              <a:rect l="l" t="t" r="r" b="b"/>
              <a:pathLst>
                <a:path w="22242" h="11098" extrusionOk="0">
                  <a:moveTo>
                    <a:pt x="19420" y="0"/>
                  </a:moveTo>
                  <a:cubicBezTo>
                    <a:pt x="13503" y="4287"/>
                    <a:pt x="7276" y="6335"/>
                    <a:pt x="1" y="6382"/>
                  </a:cubicBezTo>
                  <a:lnTo>
                    <a:pt x="1" y="11097"/>
                  </a:lnTo>
                  <a:cubicBezTo>
                    <a:pt x="8371" y="11061"/>
                    <a:pt x="15443" y="8763"/>
                    <a:pt x="22242" y="3870"/>
                  </a:cubicBezTo>
                  <a:lnTo>
                    <a:pt x="19420" y="0"/>
                  </a:ln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0" name="Google Shape;110;p19"/>
            <p:cNvSpPr/>
            <p:nvPr/>
          </p:nvSpPr>
          <p:spPr>
            <a:xfrm>
              <a:off x="5140584" y="2852242"/>
              <a:ext cx="514388" cy="635652"/>
            </a:xfrm>
            <a:custGeom>
              <a:avLst/>
              <a:gdLst/>
              <a:ahLst/>
              <a:cxnLst/>
              <a:rect l="l" t="t" r="r" b="b"/>
              <a:pathLst>
                <a:path w="16467" h="20349" extrusionOk="0">
                  <a:moveTo>
                    <a:pt x="11942" y="1"/>
                  </a:moveTo>
                  <a:cubicBezTo>
                    <a:pt x="9680" y="6954"/>
                    <a:pt x="5858" y="12276"/>
                    <a:pt x="0" y="16610"/>
                  </a:cubicBezTo>
                  <a:lnTo>
                    <a:pt x="2727" y="20348"/>
                  </a:lnTo>
                  <a:cubicBezTo>
                    <a:pt x="9490" y="15407"/>
                    <a:pt x="13859" y="9383"/>
                    <a:pt x="16467" y="1429"/>
                  </a:cubicBezTo>
                  <a:lnTo>
                    <a:pt x="11942" y="1"/>
                  </a:ln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1" name="Google Shape;111;p19"/>
            <p:cNvSpPr/>
            <p:nvPr/>
          </p:nvSpPr>
          <p:spPr>
            <a:xfrm>
              <a:off x="5669467" y="2111008"/>
              <a:ext cx="221693" cy="823452"/>
            </a:xfrm>
            <a:custGeom>
              <a:avLst/>
              <a:gdLst/>
              <a:ahLst/>
              <a:cxnLst/>
              <a:rect l="l" t="t" r="r" b="b"/>
              <a:pathLst>
                <a:path w="7097" h="26361" extrusionOk="0">
                  <a:moveTo>
                    <a:pt x="4203" y="1"/>
                  </a:moveTo>
                  <a:lnTo>
                    <a:pt x="0" y="1370"/>
                  </a:lnTo>
                  <a:cubicBezTo>
                    <a:pt x="2596" y="9418"/>
                    <a:pt x="2596" y="16943"/>
                    <a:pt x="0" y="24992"/>
                  </a:cubicBezTo>
                  <a:lnTo>
                    <a:pt x="4203" y="26361"/>
                  </a:lnTo>
                  <a:cubicBezTo>
                    <a:pt x="7096" y="17372"/>
                    <a:pt x="7096" y="8990"/>
                    <a:pt x="4203" y="1"/>
                  </a:cubicBez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112" name="Google Shape;112;p19"/>
            <p:cNvSpPr/>
            <p:nvPr/>
          </p:nvSpPr>
          <p:spPr>
            <a:xfrm>
              <a:off x="5515091" y="2157489"/>
              <a:ext cx="225785" cy="730489"/>
            </a:xfrm>
            <a:custGeom>
              <a:avLst/>
              <a:gdLst/>
              <a:ahLst/>
              <a:cxnLst/>
              <a:rect l="l" t="t" r="r" b="b"/>
              <a:pathLst>
                <a:path w="7228" h="23385" extrusionOk="0">
                  <a:moveTo>
                    <a:pt x="4668" y="1"/>
                  </a:moveTo>
                  <a:lnTo>
                    <a:pt x="25" y="1513"/>
                  </a:lnTo>
                  <a:cubicBezTo>
                    <a:pt x="2227" y="8419"/>
                    <a:pt x="2215" y="14955"/>
                    <a:pt x="1" y="21873"/>
                  </a:cubicBezTo>
                  <a:lnTo>
                    <a:pt x="4668" y="23385"/>
                  </a:lnTo>
                  <a:cubicBezTo>
                    <a:pt x="7228" y="15408"/>
                    <a:pt x="7228" y="7978"/>
                    <a:pt x="4668" y="1"/>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3" name="Google Shape;113;p19"/>
            <p:cNvSpPr/>
            <p:nvPr/>
          </p:nvSpPr>
          <p:spPr>
            <a:xfrm>
              <a:off x="5141334" y="1557604"/>
              <a:ext cx="516981" cy="638245"/>
            </a:xfrm>
            <a:custGeom>
              <a:avLst/>
              <a:gdLst/>
              <a:ahLst/>
              <a:cxnLst/>
              <a:rect l="l" t="t" r="r" b="b"/>
              <a:pathLst>
                <a:path w="16550" h="20432" extrusionOk="0">
                  <a:moveTo>
                    <a:pt x="2798" y="0"/>
                  </a:moveTo>
                  <a:lnTo>
                    <a:pt x="0" y="3858"/>
                  </a:lnTo>
                  <a:cubicBezTo>
                    <a:pt x="5834" y="8180"/>
                    <a:pt x="9644" y="13502"/>
                    <a:pt x="11906" y="20431"/>
                  </a:cubicBezTo>
                  <a:lnTo>
                    <a:pt x="16550" y="18919"/>
                  </a:lnTo>
                  <a:cubicBezTo>
                    <a:pt x="13930" y="10966"/>
                    <a:pt x="9561" y="4941"/>
                    <a:pt x="2798"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4" name="Google Shape;114;p19"/>
            <p:cNvSpPr/>
            <p:nvPr/>
          </p:nvSpPr>
          <p:spPr>
            <a:xfrm>
              <a:off x="3907672" y="1476511"/>
              <a:ext cx="606632" cy="309845"/>
            </a:xfrm>
            <a:custGeom>
              <a:avLst/>
              <a:gdLst/>
              <a:ahLst/>
              <a:cxnLst/>
              <a:rect l="l" t="t" r="r" b="b"/>
              <a:pathLst>
                <a:path w="19420" h="9919" extrusionOk="0">
                  <a:moveTo>
                    <a:pt x="19419" y="1"/>
                  </a:moveTo>
                  <a:cubicBezTo>
                    <a:pt x="12109" y="24"/>
                    <a:pt x="5929" y="2037"/>
                    <a:pt x="0" y="6311"/>
                  </a:cubicBezTo>
                  <a:lnTo>
                    <a:pt x="2619" y="9918"/>
                  </a:lnTo>
                  <a:lnTo>
                    <a:pt x="2774" y="9823"/>
                  </a:lnTo>
                  <a:cubicBezTo>
                    <a:pt x="7858" y="6180"/>
                    <a:pt x="13157" y="4465"/>
                    <a:pt x="19419" y="4406"/>
                  </a:cubicBezTo>
                  <a:lnTo>
                    <a:pt x="19419" y="1"/>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115" name="Google Shape;115;p19"/>
            <p:cNvSpPr/>
            <p:nvPr/>
          </p:nvSpPr>
          <p:spPr>
            <a:xfrm>
              <a:off x="3525325" y="1679212"/>
              <a:ext cx="456755" cy="559401"/>
            </a:xfrm>
            <a:custGeom>
              <a:avLst/>
              <a:gdLst/>
              <a:ahLst/>
              <a:cxnLst/>
              <a:rect l="l" t="t" r="r" b="b"/>
              <a:pathLst>
                <a:path w="14622" h="17908" extrusionOk="0">
                  <a:moveTo>
                    <a:pt x="12002" y="0"/>
                  </a:moveTo>
                  <a:cubicBezTo>
                    <a:pt x="6096" y="4311"/>
                    <a:pt x="2286" y="9573"/>
                    <a:pt x="0" y="16514"/>
                  </a:cubicBezTo>
                  <a:lnTo>
                    <a:pt x="4275" y="17907"/>
                  </a:lnTo>
                  <a:cubicBezTo>
                    <a:pt x="6251" y="11907"/>
                    <a:pt x="9537" y="7370"/>
                    <a:pt x="14609" y="3620"/>
                  </a:cubicBezTo>
                  <a:lnTo>
                    <a:pt x="14621" y="3608"/>
                  </a:lnTo>
                  <a:lnTo>
                    <a:pt x="12002" y="0"/>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116" name="Google Shape;116;p19"/>
            <p:cNvSpPr/>
            <p:nvPr/>
          </p:nvSpPr>
          <p:spPr>
            <a:xfrm>
              <a:off x="3452416" y="2204002"/>
              <a:ext cx="203856" cy="637495"/>
            </a:xfrm>
            <a:custGeom>
              <a:avLst/>
              <a:gdLst/>
              <a:ahLst/>
              <a:cxnLst/>
              <a:rect l="l" t="t" r="r" b="b"/>
              <a:pathLst>
                <a:path w="6526" h="20408" extrusionOk="0">
                  <a:moveTo>
                    <a:pt x="2239" y="0"/>
                  </a:moveTo>
                  <a:cubicBezTo>
                    <a:pt x="1" y="6953"/>
                    <a:pt x="1" y="13454"/>
                    <a:pt x="2239" y="20407"/>
                  </a:cubicBezTo>
                  <a:lnTo>
                    <a:pt x="6525" y="19014"/>
                  </a:lnTo>
                  <a:cubicBezTo>
                    <a:pt x="4609" y="13014"/>
                    <a:pt x="4609" y="7394"/>
                    <a:pt x="6525" y="1393"/>
                  </a:cubicBezTo>
                  <a:lnTo>
                    <a:pt x="2239" y="0"/>
                  </a:lnTo>
                  <a:close/>
                </a:path>
              </a:pathLst>
            </a:custGeom>
            <a:solidFill>
              <a:srgbClr val="34A853"/>
            </a:solidFill>
            <a:ln>
              <a:noFill/>
            </a:ln>
          </p:spPr>
          <p:txBody>
            <a:bodyPr spcFirstLastPara="1" wrap="square" lIns="121900" tIns="121900" rIns="121900" bIns="121900" anchor="ctr" anchorCtr="0">
              <a:noAutofit/>
            </a:bodyPr>
            <a:lstStyle/>
            <a:p>
              <a:endParaRPr sz="2400"/>
            </a:p>
          </p:txBody>
        </p:sp>
      </p:grpSp>
      <p:sp>
        <p:nvSpPr>
          <p:cNvPr id="117" name="Google Shape;117;p19"/>
          <p:cNvSpPr/>
          <p:nvPr/>
        </p:nvSpPr>
        <p:spPr>
          <a:xfrm>
            <a:off x="4361133" y="2282945"/>
            <a:ext cx="3891200" cy="3873600"/>
          </a:xfrm>
          <a:prstGeom prst="ellipse">
            <a:avLst/>
          </a:prstGeom>
          <a:noFill/>
          <a:ln w="9525" cap="flat" cmpd="sng">
            <a:solidFill>
              <a:srgbClr val="434343"/>
            </a:solidFill>
            <a:prstDash val="dash"/>
            <a:round/>
            <a:headEnd type="none" w="sm" len="sm"/>
            <a:tailEnd type="none" w="sm" len="sm"/>
          </a:ln>
        </p:spPr>
        <p:txBody>
          <a:bodyPr spcFirstLastPara="1" wrap="square" lIns="121900" tIns="121900" rIns="121900" bIns="121900" anchor="ctr" anchorCtr="0">
            <a:noAutofit/>
          </a:bodyPr>
          <a:lstStyle/>
          <a:p>
            <a:endParaRPr sz="1067" b="1">
              <a:solidFill>
                <a:srgbClr val="434343"/>
              </a:solidFill>
              <a:latin typeface="Google Sans"/>
              <a:ea typeface="Google Sans"/>
              <a:cs typeface="Google Sans"/>
              <a:sym typeface="Google Sans"/>
            </a:endParaRPr>
          </a:p>
        </p:txBody>
      </p:sp>
      <p:sp>
        <p:nvSpPr>
          <p:cNvPr id="118" name="Google Shape;118;p19"/>
          <p:cNvSpPr/>
          <p:nvPr/>
        </p:nvSpPr>
        <p:spPr>
          <a:xfrm>
            <a:off x="6801059" y="6077880"/>
            <a:ext cx="28291" cy="25808"/>
          </a:xfrm>
          <a:custGeom>
            <a:avLst/>
            <a:gdLst/>
            <a:ahLst/>
            <a:cxnLst/>
            <a:rect l="l" t="t" r="r" b="b"/>
            <a:pathLst>
              <a:path w="775" h="707" extrusionOk="0">
                <a:moveTo>
                  <a:pt x="398" y="0"/>
                </a:moveTo>
                <a:cubicBezTo>
                  <a:pt x="365" y="0"/>
                  <a:pt x="332" y="5"/>
                  <a:pt x="298" y="16"/>
                </a:cubicBezTo>
                <a:cubicBezTo>
                  <a:pt x="108" y="63"/>
                  <a:pt x="1" y="254"/>
                  <a:pt x="48" y="444"/>
                </a:cubicBezTo>
                <a:cubicBezTo>
                  <a:pt x="84" y="599"/>
                  <a:pt x="227" y="706"/>
                  <a:pt x="393" y="706"/>
                </a:cubicBezTo>
                <a:cubicBezTo>
                  <a:pt x="417" y="706"/>
                  <a:pt x="453" y="694"/>
                  <a:pt x="477" y="694"/>
                </a:cubicBezTo>
                <a:cubicBezTo>
                  <a:pt x="667" y="635"/>
                  <a:pt x="774" y="444"/>
                  <a:pt x="727" y="266"/>
                </a:cubicBezTo>
                <a:cubicBezTo>
                  <a:pt x="688" y="109"/>
                  <a:pt x="551"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19" name="Google Shape;119;p19"/>
          <p:cNvSpPr/>
          <p:nvPr/>
        </p:nvSpPr>
        <p:spPr>
          <a:xfrm>
            <a:off x="5736649" y="6058277"/>
            <a:ext cx="29568" cy="26283"/>
          </a:xfrm>
          <a:custGeom>
            <a:avLst/>
            <a:gdLst/>
            <a:ahLst/>
            <a:cxnLst/>
            <a:rect l="l" t="t" r="r" b="b"/>
            <a:pathLst>
              <a:path w="810" h="720" extrusionOk="0">
                <a:moveTo>
                  <a:pt x="405" y="0"/>
                </a:moveTo>
                <a:cubicBezTo>
                  <a:pt x="251" y="0"/>
                  <a:pt x="108" y="100"/>
                  <a:pt x="60" y="255"/>
                </a:cubicBezTo>
                <a:cubicBezTo>
                  <a:pt x="0" y="445"/>
                  <a:pt x="107" y="636"/>
                  <a:pt x="298" y="696"/>
                </a:cubicBezTo>
                <a:cubicBezTo>
                  <a:pt x="334" y="707"/>
                  <a:pt x="369" y="719"/>
                  <a:pt x="405" y="719"/>
                </a:cubicBezTo>
                <a:cubicBezTo>
                  <a:pt x="560" y="719"/>
                  <a:pt x="703" y="612"/>
                  <a:pt x="738" y="469"/>
                </a:cubicBezTo>
                <a:cubicBezTo>
                  <a:pt x="810" y="279"/>
                  <a:pt x="703" y="76"/>
                  <a:pt x="512" y="17"/>
                </a:cubicBezTo>
                <a:cubicBezTo>
                  <a:pt x="476" y="6"/>
                  <a:pt x="440" y="0"/>
                  <a:pt x="405"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0" name="Google Shape;120;p19"/>
          <p:cNvSpPr/>
          <p:nvPr/>
        </p:nvSpPr>
        <p:spPr>
          <a:xfrm>
            <a:off x="6874507" y="6056305"/>
            <a:ext cx="29604" cy="26064"/>
          </a:xfrm>
          <a:custGeom>
            <a:avLst/>
            <a:gdLst/>
            <a:ahLst/>
            <a:cxnLst/>
            <a:rect l="l" t="t" r="r" b="b"/>
            <a:pathLst>
              <a:path w="811" h="714" extrusionOk="0">
                <a:moveTo>
                  <a:pt x="420" y="1"/>
                </a:moveTo>
                <a:cubicBezTo>
                  <a:pt x="380" y="1"/>
                  <a:pt x="339" y="8"/>
                  <a:pt x="298" y="23"/>
                </a:cubicBezTo>
                <a:cubicBezTo>
                  <a:pt x="108" y="71"/>
                  <a:pt x="1" y="273"/>
                  <a:pt x="72" y="464"/>
                </a:cubicBezTo>
                <a:cubicBezTo>
                  <a:pt x="108" y="619"/>
                  <a:pt x="251" y="714"/>
                  <a:pt x="406" y="714"/>
                </a:cubicBezTo>
                <a:cubicBezTo>
                  <a:pt x="441" y="714"/>
                  <a:pt x="477" y="702"/>
                  <a:pt x="513" y="702"/>
                </a:cubicBezTo>
                <a:cubicBezTo>
                  <a:pt x="703" y="642"/>
                  <a:pt x="810" y="440"/>
                  <a:pt x="751" y="249"/>
                </a:cubicBezTo>
                <a:cubicBezTo>
                  <a:pt x="704" y="99"/>
                  <a:pt x="568" y="1"/>
                  <a:pt x="42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1" name="Google Shape;121;p19"/>
          <p:cNvSpPr/>
          <p:nvPr/>
        </p:nvSpPr>
        <p:spPr>
          <a:xfrm>
            <a:off x="5663202" y="6034550"/>
            <a:ext cx="29129" cy="25661"/>
          </a:xfrm>
          <a:custGeom>
            <a:avLst/>
            <a:gdLst/>
            <a:ahLst/>
            <a:cxnLst/>
            <a:rect l="l" t="t" r="r" b="b"/>
            <a:pathLst>
              <a:path w="798" h="703" extrusionOk="0">
                <a:moveTo>
                  <a:pt x="390" y="0"/>
                </a:moveTo>
                <a:cubicBezTo>
                  <a:pt x="249" y="0"/>
                  <a:pt x="118" y="91"/>
                  <a:pt x="71" y="238"/>
                </a:cubicBezTo>
                <a:cubicBezTo>
                  <a:pt x="0" y="417"/>
                  <a:pt x="107" y="619"/>
                  <a:pt x="286" y="679"/>
                </a:cubicBezTo>
                <a:cubicBezTo>
                  <a:pt x="321" y="691"/>
                  <a:pt x="357" y="703"/>
                  <a:pt x="405" y="703"/>
                </a:cubicBezTo>
                <a:cubicBezTo>
                  <a:pt x="548" y="703"/>
                  <a:pt x="679" y="607"/>
                  <a:pt x="726" y="464"/>
                </a:cubicBezTo>
                <a:cubicBezTo>
                  <a:pt x="798" y="286"/>
                  <a:pt x="702" y="83"/>
                  <a:pt x="512" y="24"/>
                </a:cubicBezTo>
                <a:cubicBezTo>
                  <a:pt x="472" y="8"/>
                  <a:pt x="430" y="0"/>
                  <a:pt x="390"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2" name="Google Shape;122;p19"/>
          <p:cNvSpPr/>
          <p:nvPr/>
        </p:nvSpPr>
        <p:spPr>
          <a:xfrm>
            <a:off x="6947953" y="6032578"/>
            <a:ext cx="28728" cy="25479"/>
          </a:xfrm>
          <a:custGeom>
            <a:avLst/>
            <a:gdLst/>
            <a:ahLst/>
            <a:cxnLst/>
            <a:rect l="l" t="t" r="r" b="b"/>
            <a:pathLst>
              <a:path w="787" h="698" extrusionOk="0">
                <a:moveTo>
                  <a:pt x="389" y="1"/>
                </a:moveTo>
                <a:cubicBezTo>
                  <a:pt x="352" y="1"/>
                  <a:pt x="313" y="6"/>
                  <a:pt x="275" y="18"/>
                </a:cubicBezTo>
                <a:cubicBezTo>
                  <a:pt x="96" y="78"/>
                  <a:pt x="1" y="280"/>
                  <a:pt x="60" y="471"/>
                </a:cubicBezTo>
                <a:cubicBezTo>
                  <a:pt x="108" y="602"/>
                  <a:pt x="239" y="697"/>
                  <a:pt x="394" y="697"/>
                </a:cubicBezTo>
                <a:cubicBezTo>
                  <a:pt x="430" y="697"/>
                  <a:pt x="477" y="697"/>
                  <a:pt x="513" y="685"/>
                </a:cubicBezTo>
                <a:cubicBezTo>
                  <a:pt x="691" y="614"/>
                  <a:pt x="787" y="411"/>
                  <a:pt x="727" y="233"/>
                </a:cubicBezTo>
                <a:cubicBezTo>
                  <a:pt x="670" y="90"/>
                  <a:pt x="537" y="1"/>
                  <a:pt x="389"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7019686" y="6005346"/>
            <a:ext cx="29167" cy="25735"/>
          </a:xfrm>
          <a:custGeom>
            <a:avLst/>
            <a:gdLst/>
            <a:ahLst/>
            <a:cxnLst/>
            <a:rect l="l" t="t" r="r" b="b"/>
            <a:pathLst>
              <a:path w="799" h="705" extrusionOk="0">
                <a:moveTo>
                  <a:pt x="405" y="1"/>
                </a:moveTo>
                <a:cubicBezTo>
                  <a:pt x="361" y="1"/>
                  <a:pt x="317" y="9"/>
                  <a:pt x="274" y="26"/>
                </a:cubicBezTo>
                <a:cubicBezTo>
                  <a:pt x="96" y="98"/>
                  <a:pt x="0" y="300"/>
                  <a:pt x="72" y="479"/>
                </a:cubicBezTo>
                <a:cubicBezTo>
                  <a:pt x="131" y="622"/>
                  <a:pt x="262" y="705"/>
                  <a:pt x="405" y="705"/>
                </a:cubicBezTo>
                <a:cubicBezTo>
                  <a:pt x="453" y="705"/>
                  <a:pt x="489" y="693"/>
                  <a:pt x="536" y="681"/>
                </a:cubicBezTo>
                <a:cubicBezTo>
                  <a:pt x="715" y="610"/>
                  <a:pt x="798" y="407"/>
                  <a:pt x="727" y="229"/>
                </a:cubicBezTo>
                <a:cubicBezTo>
                  <a:pt x="672" y="84"/>
                  <a:pt x="542" y="1"/>
                  <a:pt x="405"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4" name="Google Shape;124;p19"/>
          <p:cNvSpPr/>
          <p:nvPr/>
        </p:nvSpPr>
        <p:spPr>
          <a:xfrm>
            <a:off x="7814617" y="5416777"/>
            <a:ext cx="29167" cy="25808"/>
          </a:xfrm>
          <a:custGeom>
            <a:avLst/>
            <a:gdLst/>
            <a:ahLst/>
            <a:cxnLst/>
            <a:rect l="l" t="t" r="r" b="b"/>
            <a:pathLst>
              <a:path w="799" h="707" extrusionOk="0">
                <a:moveTo>
                  <a:pt x="403" y="0"/>
                </a:moveTo>
                <a:cubicBezTo>
                  <a:pt x="301" y="0"/>
                  <a:pt x="200" y="46"/>
                  <a:pt x="132" y="135"/>
                </a:cubicBezTo>
                <a:cubicBezTo>
                  <a:pt x="1" y="278"/>
                  <a:pt x="25" y="504"/>
                  <a:pt x="180" y="623"/>
                </a:cubicBezTo>
                <a:cubicBezTo>
                  <a:pt x="239" y="671"/>
                  <a:pt x="322" y="707"/>
                  <a:pt x="406" y="707"/>
                </a:cubicBezTo>
                <a:cubicBezTo>
                  <a:pt x="501" y="707"/>
                  <a:pt x="608" y="659"/>
                  <a:pt x="668" y="576"/>
                </a:cubicBezTo>
                <a:cubicBezTo>
                  <a:pt x="799" y="421"/>
                  <a:pt x="775" y="195"/>
                  <a:pt x="620" y="76"/>
                </a:cubicBezTo>
                <a:cubicBezTo>
                  <a:pt x="554" y="25"/>
                  <a:pt x="478" y="0"/>
                  <a:pt x="40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5" name="Google Shape;125;p19"/>
          <p:cNvSpPr/>
          <p:nvPr/>
        </p:nvSpPr>
        <p:spPr>
          <a:xfrm>
            <a:off x="4746091" y="5359136"/>
            <a:ext cx="29167" cy="25661"/>
          </a:xfrm>
          <a:custGeom>
            <a:avLst/>
            <a:gdLst/>
            <a:ahLst/>
            <a:cxnLst/>
            <a:rect l="l" t="t" r="r" b="b"/>
            <a:pathLst>
              <a:path w="799" h="703" extrusionOk="0">
                <a:moveTo>
                  <a:pt x="398" y="0"/>
                </a:moveTo>
                <a:cubicBezTo>
                  <a:pt x="326" y="0"/>
                  <a:pt x="254" y="23"/>
                  <a:pt x="191" y="71"/>
                </a:cubicBezTo>
                <a:cubicBezTo>
                  <a:pt x="37" y="190"/>
                  <a:pt x="1" y="405"/>
                  <a:pt x="120" y="559"/>
                </a:cubicBezTo>
                <a:cubicBezTo>
                  <a:pt x="179" y="655"/>
                  <a:pt x="287" y="702"/>
                  <a:pt x="406" y="702"/>
                </a:cubicBezTo>
                <a:cubicBezTo>
                  <a:pt x="477" y="702"/>
                  <a:pt x="549" y="678"/>
                  <a:pt x="608" y="643"/>
                </a:cubicBezTo>
                <a:cubicBezTo>
                  <a:pt x="763" y="524"/>
                  <a:pt x="799" y="297"/>
                  <a:pt x="679" y="143"/>
                </a:cubicBezTo>
                <a:cubicBezTo>
                  <a:pt x="608" y="50"/>
                  <a:pt x="504"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7861562" y="5355668"/>
            <a:ext cx="29167" cy="26064"/>
          </a:xfrm>
          <a:custGeom>
            <a:avLst/>
            <a:gdLst/>
            <a:ahLst/>
            <a:cxnLst/>
            <a:rect l="l" t="t" r="r" b="b"/>
            <a:pathLst>
              <a:path w="799" h="714" extrusionOk="0">
                <a:moveTo>
                  <a:pt x="402" y="0"/>
                </a:moveTo>
                <a:cubicBezTo>
                  <a:pt x="296" y="0"/>
                  <a:pt x="191" y="50"/>
                  <a:pt x="120" y="142"/>
                </a:cubicBezTo>
                <a:cubicBezTo>
                  <a:pt x="1" y="297"/>
                  <a:pt x="37" y="523"/>
                  <a:pt x="191" y="643"/>
                </a:cubicBezTo>
                <a:cubicBezTo>
                  <a:pt x="251" y="690"/>
                  <a:pt x="322" y="714"/>
                  <a:pt x="406" y="714"/>
                </a:cubicBezTo>
                <a:cubicBezTo>
                  <a:pt x="513" y="714"/>
                  <a:pt x="620" y="654"/>
                  <a:pt x="679" y="559"/>
                </a:cubicBezTo>
                <a:cubicBezTo>
                  <a:pt x="799" y="404"/>
                  <a:pt x="763" y="190"/>
                  <a:pt x="608" y="71"/>
                </a:cubicBezTo>
                <a:cubicBezTo>
                  <a:pt x="546" y="23"/>
                  <a:pt x="473" y="0"/>
                  <a:pt x="402"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4701335" y="5296603"/>
            <a:ext cx="29167" cy="25589"/>
          </a:xfrm>
          <a:custGeom>
            <a:avLst/>
            <a:gdLst/>
            <a:ahLst/>
            <a:cxnLst/>
            <a:rect l="l" t="t" r="r" b="b"/>
            <a:pathLst>
              <a:path w="799" h="701" extrusionOk="0">
                <a:moveTo>
                  <a:pt x="393" y="0"/>
                </a:moveTo>
                <a:cubicBezTo>
                  <a:pt x="326" y="0"/>
                  <a:pt x="260" y="19"/>
                  <a:pt x="203" y="58"/>
                </a:cubicBezTo>
                <a:cubicBezTo>
                  <a:pt x="48" y="177"/>
                  <a:pt x="0" y="391"/>
                  <a:pt x="108" y="546"/>
                </a:cubicBezTo>
                <a:cubicBezTo>
                  <a:pt x="179" y="641"/>
                  <a:pt x="286" y="701"/>
                  <a:pt x="405" y="701"/>
                </a:cubicBezTo>
                <a:cubicBezTo>
                  <a:pt x="477" y="701"/>
                  <a:pt x="536" y="677"/>
                  <a:pt x="596" y="641"/>
                </a:cubicBezTo>
                <a:cubicBezTo>
                  <a:pt x="762" y="534"/>
                  <a:pt x="798" y="320"/>
                  <a:pt x="691" y="153"/>
                </a:cubicBezTo>
                <a:cubicBezTo>
                  <a:pt x="623" y="55"/>
                  <a:pt x="508" y="0"/>
                  <a:pt x="39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7948077" y="5228375"/>
            <a:ext cx="29568" cy="25589"/>
          </a:xfrm>
          <a:custGeom>
            <a:avLst/>
            <a:gdLst/>
            <a:ahLst/>
            <a:cxnLst/>
            <a:rect l="l" t="t" r="r" b="b"/>
            <a:pathLst>
              <a:path w="810" h="701" extrusionOk="0">
                <a:moveTo>
                  <a:pt x="404" y="0"/>
                </a:moveTo>
                <a:cubicBezTo>
                  <a:pt x="288" y="0"/>
                  <a:pt x="176" y="58"/>
                  <a:pt x="107" y="165"/>
                </a:cubicBezTo>
                <a:cubicBezTo>
                  <a:pt x="0" y="331"/>
                  <a:pt x="60" y="546"/>
                  <a:pt x="226" y="653"/>
                </a:cubicBezTo>
                <a:cubicBezTo>
                  <a:pt x="274" y="689"/>
                  <a:pt x="345" y="701"/>
                  <a:pt x="405" y="701"/>
                </a:cubicBezTo>
                <a:cubicBezTo>
                  <a:pt x="524" y="701"/>
                  <a:pt x="643" y="641"/>
                  <a:pt x="703" y="534"/>
                </a:cubicBezTo>
                <a:cubicBezTo>
                  <a:pt x="810" y="367"/>
                  <a:pt x="762" y="153"/>
                  <a:pt x="595" y="58"/>
                </a:cubicBezTo>
                <a:cubicBezTo>
                  <a:pt x="535" y="19"/>
                  <a:pt x="469" y="0"/>
                  <a:pt x="404"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9" name="Google Shape;129;p19"/>
          <p:cNvSpPr/>
          <p:nvPr/>
        </p:nvSpPr>
        <p:spPr>
          <a:xfrm>
            <a:off x="8242307" y="4191674"/>
            <a:ext cx="25699" cy="38292"/>
          </a:xfrm>
          <a:custGeom>
            <a:avLst/>
            <a:gdLst/>
            <a:ahLst/>
            <a:cxnLst/>
            <a:rect l="l" t="t" r="r" b="b"/>
            <a:pathLst>
              <a:path w="704" h="1049" extrusionOk="0">
                <a:moveTo>
                  <a:pt x="346" y="1"/>
                </a:moveTo>
                <a:cubicBezTo>
                  <a:pt x="155" y="1"/>
                  <a:pt x="1" y="155"/>
                  <a:pt x="1" y="358"/>
                </a:cubicBezTo>
                <a:cubicBezTo>
                  <a:pt x="1" y="417"/>
                  <a:pt x="13" y="477"/>
                  <a:pt x="48" y="525"/>
                </a:cubicBezTo>
                <a:cubicBezTo>
                  <a:pt x="13" y="584"/>
                  <a:pt x="1" y="644"/>
                  <a:pt x="1" y="703"/>
                </a:cubicBezTo>
                <a:cubicBezTo>
                  <a:pt x="1" y="894"/>
                  <a:pt x="155" y="1048"/>
                  <a:pt x="358" y="1048"/>
                </a:cubicBezTo>
                <a:cubicBezTo>
                  <a:pt x="548" y="1048"/>
                  <a:pt x="703" y="894"/>
                  <a:pt x="703" y="703"/>
                </a:cubicBezTo>
                <a:cubicBezTo>
                  <a:pt x="703" y="644"/>
                  <a:pt x="691" y="584"/>
                  <a:pt x="656" y="525"/>
                </a:cubicBezTo>
                <a:cubicBezTo>
                  <a:pt x="691" y="477"/>
                  <a:pt x="703" y="417"/>
                  <a:pt x="703" y="346"/>
                </a:cubicBezTo>
                <a:cubicBezTo>
                  <a:pt x="703" y="155"/>
                  <a:pt x="548" y="1"/>
                  <a:pt x="346"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a:off x="4367097" y="4133849"/>
            <a:ext cx="26537" cy="25699"/>
          </a:xfrm>
          <a:custGeom>
            <a:avLst/>
            <a:gdLst/>
            <a:ahLst/>
            <a:cxnLst/>
            <a:rect l="l" t="t" r="r" b="b"/>
            <a:pathLst>
              <a:path w="727" h="704" extrusionOk="0">
                <a:moveTo>
                  <a:pt x="360" y="1"/>
                </a:moveTo>
                <a:cubicBezTo>
                  <a:pt x="168" y="1"/>
                  <a:pt x="24" y="151"/>
                  <a:pt x="12" y="335"/>
                </a:cubicBezTo>
                <a:cubicBezTo>
                  <a:pt x="1" y="537"/>
                  <a:pt x="155" y="692"/>
                  <a:pt x="358" y="704"/>
                </a:cubicBezTo>
                <a:lnTo>
                  <a:pt x="370" y="704"/>
                </a:lnTo>
                <a:cubicBezTo>
                  <a:pt x="548" y="704"/>
                  <a:pt x="703" y="549"/>
                  <a:pt x="715" y="370"/>
                </a:cubicBezTo>
                <a:cubicBezTo>
                  <a:pt x="727" y="168"/>
                  <a:pt x="572" y="1"/>
                  <a:pt x="382" y="1"/>
                </a:cubicBezTo>
                <a:cubicBezTo>
                  <a:pt x="374" y="1"/>
                  <a:pt x="367" y="1"/>
                  <a:pt x="36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a:off x="8240154" y="4124485"/>
            <a:ext cx="26537" cy="25699"/>
          </a:xfrm>
          <a:custGeom>
            <a:avLst/>
            <a:gdLst/>
            <a:ahLst/>
            <a:cxnLst/>
            <a:rect l="l" t="t" r="r" b="b"/>
            <a:pathLst>
              <a:path w="727" h="704" extrusionOk="0">
                <a:moveTo>
                  <a:pt x="366" y="1"/>
                </a:moveTo>
                <a:cubicBezTo>
                  <a:pt x="359" y="1"/>
                  <a:pt x="352" y="1"/>
                  <a:pt x="345" y="1"/>
                </a:cubicBezTo>
                <a:cubicBezTo>
                  <a:pt x="155" y="13"/>
                  <a:pt x="0" y="180"/>
                  <a:pt x="12" y="370"/>
                </a:cubicBezTo>
                <a:cubicBezTo>
                  <a:pt x="24" y="561"/>
                  <a:pt x="179" y="704"/>
                  <a:pt x="369" y="704"/>
                </a:cubicBezTo>
                <a:lnTo>
                  <a:pt x="381" y="704"/>
                </a:lnTo>
                <a:cubicBezTo>
                  <a:pt x="572" y="692"/>
                  <a:pt x="726" y="525"/>
                  <a:pt x="715" y="335"/>
                </a:cubicBezTo>
                <a:cubicBezTo>
                  <a:pt x="703" y="151"/>
                  <a:pt x="548" y="1"/>
                  <a:pt x="366"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a:off x="4371441" y="4056933"/>
            <a:ext cx="26537" cy="25699"/>
          </a:xfrm>
          <a:custGeom>
            <a:avLst/>
            <a:gdLst/>
            <a:ahLst/>
            <a:cxnLst/>
            <a:rect l="l" t="t" r="r" b="b"/>
            <a:pathLst>
              <a:path w="727" h="704" extrusionOk="0">
                <a:moveTo>
                  <a:pt x="370" y="0"/>
                </a:moveTo>
                <a:cubicBezTo>
                  <a:pt x="178" y="0"/>
                  <a:pt x="24" y="139"/>
                  <a:pt x="13" y="322"/>
                </a:cubicBezTo>
                <a:cubicBezTo>
                  <a:pt x="1" y="525"/>
                  <a:pt x="144" y="691"/>
                  <a:pt x="334" y="703"/>
                </a:cubicBezTo>
                <a:lnTo>
                  <a:pt x="370" y="703"/>
                </a:lnTo>
                <a:cubicBezTo>
                  <a:pt x="548" y="703"/>
                  <a:pt x="703" y="560"/>
                  <a:pt x="715" y="382"/>
                </a:cubicBezTo>
                <a:cubicBezTo>
                  <a:pt x="727" y="179"/>
                  <a:pt x="584" y="13"/>
                  <a:pt x="394" y="1"/>
                </a:cubicBezTo>
                <a:cubicBezTo>
                  <a:pt x="386" y="0"/>
                  <a:pt x="378" y="0"/>
                  <a:pt x="370"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3" name="Google Shape;133;p19"/>
          <p:cNvSpPr/>
          <p:nvPr/>
        </p:nvSpPr>
        <p:spPr>
          <a:xfrm>
            <a:off x="8226683" y="3961218"/>
            <a:ext cx="26976" cy="25772"/>
          </a:xfrm>
          <a:custGeom>
            <a:avLst/>
            <a:gdLst/>
            <a:ahLst/>
            <a:cxnLst/>
            <a:rect l="l" t="t" r="r" b="b"/>
            <a:pathLst>
              <a:path w="739" h="706" extrusionOk="0">
                <a:moveTo>
                  <a:pt x="363" y="1"/>
                </a:moveTo>
                <a:cubicBezTo>
                  <a:pt x="349" y="1"/>
                  <a:pt x="336" y="2"/>
                  <a:pt x="322" y="3"/>
                </a:cubicBezTo>
                <a:cubicBezTo>
                  <a:pt x="131" y="27"/>
                  <a:pt x="0" y="206"/>
                  <a:pt x="24" y="396"/>
                </a:cubicBezTo>
                <a:cubicBezTo>
                  <a:pt x="48" y="575"/>
                  <a:pt x="191" y="706"/>
                  <a:pt x="381" y="706"/>
                </a:cubicBezTo>
                <a:lnTo>
                  <a:pt x="417" y="706"/>
                </a:lnTo>
                <a:cubicBezTo>
                  <a:pt x="607" y="682"/>
                  <a:pt x="738" y="503"/>
                  <a:pt x="714" y="313"/>
                </a:cubicBezTo>
                <a:cubicBezTo>
                  <a:pt x="692" y="136"/>
                  <a:pt x="537" y="1"/>
                  <a:pt x="363"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4" name="Google Shape;134;p19"/>
          <p:cNvSpPr/>
          <p:nvPr/>
        </p:nvSpPr>
        <p:spPr>
          <a:xfrm>
            <a:off x="7900257" y="3107003"/>
            <a:ext cx="29167" cy="25516"/>
          </a:xfrm>
          <a:custGeom>
            <a:avLst/>
            <a:gdLst/>
            <a:ahLst/>
            <a:cxnLst/>
            <a:rect l="l" t="t" r="r" b="b"/>
            <a:pathLst>
              <a:path w="799" h="699" extrusionOk="0">
                <a:moveTo>
                  <a:pt x="398" y="0"/>
                </a:moveTo>
                <a:cubicBezTo>
                  <a:pt x="330" y="0"/>
                  <a:pt x="262" y="22"/>
                  <a:pt x="203" y="67"/>
                </a:cubicBezTo>
                <a:cubicBezTo>
                  <a:pt x="36" y="174"/>
                  <a:pt x="0" y="389"/>
                  <a:pt x="108" y="555"/>
                </a:cubicBezTo>
                <a:cubicBezTo>
                  <a:pt x="179" y="651"/>
                  <a:pt x="286" y="698"/>
                  <a:pt x="393" y="698"/>
                </a:cubicBezTo>
                <a:cubicBezTo>
                  <a:pt x="465" y="698"/>
                  <a:pt x="536" y="686"/>
                  <a:pt x="596" y="639"/>
                </a:cubicBezTo>
                <a:cubicBezTo>
                  <a:pt x="762" y="532"/>
                  <a:pt x="798" y="317"/>
                  <a:pt x="691" y="151"/>
                </a:cubicBezTo>
                <a:cubicBezTo>
                  <a:pt x="618" y="55"/>
                  <a:pt x="508"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5" name="Google Shape;135;p19"/>
          <p:cNvSpPr/>
          <p:nvPr/>
        </p:nvSpPr>
        <p:spPr>
          <a:xfrm>
            <a:off x="4739593" y="3058161"/>
            <a:ext cx="29129" cy="26100"/>
          </a:xfrm>
          <a:custGeom>
            <a:avLst/>
            <a:gdLst/>
            <a:ahLst/>
            <a:cxnLst/>
            <a:rect l="l" t="t" r="r" b="b"/>
            <a:pathLst>
              <a:path w="798" h="715" extrusionOk="0">
                <a:moveTo>
                  <a:pt x="401" y="1"/>
                </a:moveTo>
                <a:cubicBezTo>
                  <a:pt x="295" y="1"/>
                  <a:pt x="190" y="51"/>
                  <a:pt x="119" y="143"/>
                </a:cubicBezTo>
                <a:cubicBezTo>
                  <a:pt x="0" y="298"/>
                  <a:pt x="36" y="524"/>
                  <a:pt x="191" y="631"/>
                </a:cubicBezTo>
                <a:cubicBezTo>
                  <a:pt x="250" y="679"/>
                  <a:pt x="334" y="703"/>
                  <a:pt x="405" y="715"/>
                </a:cubicBezTo>
                <a:cubicBezTo>
                  <a:pt x="512" y="703"/>
                  <a:pt x="619" y="655"/>
                  <a:pt x="691" y="560"/>
                </a:cubicBezTo>
                <a:cubicBezTo>
                  <a:pt x="798" y="405"/>
                  <a:pt x="774" y="179"/>
                  <a:pt x="607" y="72"/>
                </a:cubicBezTo>
                <a:cubicBezTo>
                  <a:pt x="545" y="24"/>
                  <a:pt x="473" y="1"/>
                  <a:pt x="401"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6" name="Google Shape;136;p19"/>
          <p:cNvSpPr/>
          <p:nvPr/>
        </p:nvSpPr>
        <p:spPr>
          <a:xfrm>
            <a:off x="7855502" y="3044434"/>
            <a:ext cx="29129" cy="25917"/>
          </a:xfrm>
          <a:custGeom>
            <a:avLst/>
            <a:gdLst/>
            <a:ahLst/>
            <a:cxnLst/>
            <a:rect l="l" t="t" r="r" b="b"/>
            <a:pathLst>
              <a:path w="798" h="710" extrusionOk="0">
                <a:moveTo>
                  <a:pt x="400" y="1"/>
                </a:moveTo>
                <a:cubicBezTo>
                  <a:pt x="327" y="1"/>
                  <a:pt x="254" y="23"/>
                  <a:pt x="191" y="67"/>
                </a:cubicBezTo>
                <a:cubicBezTo>
                  <a:pt x="24" y="186"/>
                  <a:pt x="0" y="412"/>
                  <a:pt x="119" y="567"/>
                </a:cubicBezTo>
                <a:cubicBezTo>
                  <a:pt x="179" y="650"/>
                  <a:pt x="286" y="710"/>
                  <a:pt x="393" y="710"/>
                </a:cubicBezTo>
                <a:cubicBezTo>
                  <a:pt x="476" y="710"/>
                  <a:pt x="548" y="686"/>
                  <a:pt x="607" y="638"/>
                </a:cubicBezTo>
                <a:cubicBezTo>
                  <a:pt x="762" y="519"/>
                  <a:pt x="798" y="293"/>
                  <a:pt x="679" y="138"/>
                </a:cubicBezTo>
                <a:cubicBezTo>
                  <a:pt x="608" y="47"/>
                  <a:pt x="505" y="1"/>
                  <a:pt x="40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7" name="Google Shape;137;p19"/>
          <p:cNvSpPr/>
          <p:nvPr/>
        </p:nvSpPr>
        <p:spPr>
          <a:xfrm>
            <a:off x="4786538" y="2997123"/>
            <a:ext cx="29129" cy="25407"/>
          </a:xfrm>
          <a:custGeom>
            <a:avLst/>
            <a:gdLst/>
            <a:ahLst/>
            <a:cxnLst/>
            <a:rect l="l" t="t" r="r" b="b"/>
            <a:pathLst>
              <a:path w="798" h="696" extrusionOk="0">
                <a:moveTo>
                  <a:pt x="398" y="1"/>
                </a:moveTo>
                <a:cubicBezTo>
                  <a:pt x="297" y="1"/>
                  <a:pt x="199" y="43"/>
                  <a:pt x="131" y="124"/>
                </a:cubicBezTo>
                <a:cubicBezTo>
                  <a:pt x="0" y="279"/>
                  <a:pt x="36" y="505"/>
                  <a:pt x="179" y="625"/>
                </a:cubicBezTo>
                <a:cubicBezTo>
                  <a:pt x="238" y="672"/>
                  <a:pt x="322" y="696"/>
                  <a:pt x="405" y="696"/>
                </a:cubicBezTo>
                <a:cubicBezTo>
                  <a:pt x="512" y="696"/>
                  <a:pt x="607" y="648"/>
                  <a:pt x="679" y="565"/>
                </a:cubicBezTo>
                <a:cubicBezTo>
                  <a:pt x="798" y="410"/>
                  <a:pt x="774" y="196"/>
                  <a:pt x="619" y="77"/>
                </a:cubicBezTo>
                <a:cubicBezTo>
                  <a:pt x="552" y="25"/>
                  <a:pt x="474" y="1"/>
                  <a:pt x="398"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8" name="Google Shape;138;p19"/>
          <p:cNvSpPr/>
          <p:nvPr/>
        </p:nvSpPr>
        <p:spPr>
          <a:xfrm>
            <a:off x="7808118" y="2983763"/>
            <a:ext cx="29167" cy="25735"/>
          </a:xfrm>
          <a:custGeom>
            <a:avLst/>
            <a:gdLst/>
            <a:ahLst/>
            <a:cxnLst/>
            <a:rect l="l" t="t" r="r" b="b"/>
            <a:pathLst>
              <a:path w="799" h="705" extrusionOk="0">
                <a:moveTo>
                  <a:pt x="399" y="1"/>
                </a:moveTo>
                <a:cubicBezTo>
                  <a:pt x="320" y="1"/>
                  <a:pt x="241" y="28"/>
                  <a:pt x="179" y="86"/>
                </a:cubicBezTo>
                <a:cubicBezTo>
                  <a:pt x="24" y="205"/>
                  <a:pt x="0" y="419"/>
                  <a:pt x="119" y="574"/>
                </a:cubicBezTo>
                <a:cubicBezTo>
                  <a:pt x="191" y="657"/>
                  <a:pt x="286" y="705"/>
                  <a:pt x="393" y="705"/>
                </a:cubicBezTo>
                <a:cubicBezTo>
                  <a:pt x="477" y="705"/>
                  <a:pt x="560" y="681"/>
                  <a:pt x="619" y="621"/>
                </a:cubicBezTo>
                <a:cubicBezTo>
                  <a:pt x="774" y="502"/>
                  <a:pt x="798" y="288"/>
                  <a:pt x="667" y="133"/>
                </a:cubicBezTo>
                <a:cubicBezTo>
                  <a:pt x="600" y="46"/>
                  <a:pt x="499" y="1"/>
                  <a:pt x="399"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9" name="Google Shape;139;p19"/>
          <p:cNvSpPr/>
          <p:nvPr/>
        </p:nvSpPr>
        <p:spPr>
          <a:xfrm>
            <a:off x="7758582" y="2924916"/>
            <a:ext cx="28692" cy="25917"/>
          </a:xfrm>
          <a:custGeom>
            <a:avLst/>
            <a:gdLst/>
            <a:ahLst/>
            <a:cxnLst/>
            <a:rect l="l" t="t" r="r" b="b"/>
            <a:pathLst>
              <a:path w="786" h="710" extrusionOk="0">
                <a:moveTo>
                  <a:pt x="393" y="0"/>
                </a:moveTo>
                <a:cubicBezTo>
                  <a:pt x="313" y="0"/>
                  <a:pt x="232" y="30"/>
                  <a:pt x="167" y="90"/>
                </a:cubicBezTo>
                <a:cubicBezTo>
                  <a:pt x="12" y="221"/>
                  <a:pt x="0" y="447"/>
                  <a:pt x="131" y="590"/>
                </a:cubicBezTo>
                <a:cubicBezTo>
                  <a:pt x="191" y="662"/>
                  <a:pt x="298" y="709"/>
                  <a:pt x="393" y="709"/>
                </a:cubicBezTo>
                <a:cubicBezTo>
                  <a:pt x="476" y="709"/>
                  <a:pt x="560" y="674"/>
                  <a:pt x="631" y="614"/>
                </a:cubicBezTo>
                <a:cubicBezTo>
                  <a:pt x="774" y="495"/>
                  <a:pt x="786" y="269"/>
                  <a:pt x="655" y="126"/>
                </a:cubicBezTo>
                <a:cubicBezTo>
                  <a:pt x="584" y="42"/>
                  <a:pt x="489" y="0"/>
                  <a:pt x="39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0" name="Google Shape;140;p19"/>
          <p:cNvSpPr/>
          <p:nvPr/>
        </p:nvSpPr>
        <p:spPr>
          <a:xfrm>
            <a:off x="5508897" y="2435860"/>
            <a:ext cx="29129" cy="25589"/>
          </a:xfrm>
          <a:custGeom>
            <a:avLst/>
            <a:gdLst/>
            <a:ahLst/>
            <a:cxnLst/>
            <a:rect l="l" t="t" r="r" b="b"/>
            <a:pathLst>
              <a:path w="798" h="701" extrusionOk="0">
                <a:moveTo>
                  <a:pt x="397" y="1"/>
                </a:moveTo>
                <a:cubicBezTo>
                  <a:pt x="348" y="1"/>
                  <a:pt x="298" y="11"/>
                  <a:pt x="250" y="33"/>
                </a:cubicBezTo>
                <a:cubicBezTo>
                  <a:pt x="72" y="117"/>
                  <a:pt x="0" y="319"/>
                  <a:pt x="72" y="498"/>
                </a:cubicBezTo>
                <a:cubicBezTo>
                  <a:pt x="131" y="617"/>
                  <a:pt x="250" y="700"/>
                  <a:pt x="393" y="700"/>
                </a:cubicBezTo>
                <a:cubicBezTo>
                  <a:pt x="441" y="700"/>
                  <a:pt x="488" y="700"/>
                  <a:pt x="536" y="676"/>
                </a:cubicBezTo>
                <a:cubicBezTo>
                  <a:pt x="715" y="593"/>
                  <a:pt x="798" y="390"/>
                  <a:pt x="715" y="212"/>
                </a:cubicBezTo>
                <a:cubicBezTo>
                  <a:pt x="662" y="81"/>
                  <a:pt x="532" y="1"/>
                  <a:pt x="397"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1" name="Google Shape;141;p19"/>
          <p:cNvSpPr/>
          <p:nvPr/>
        </p:nvSpPr>
        <p:spPr>
          <a:xfrm>
            <a:off x="5579313" y="2405709"/>
            <a:ext cx="29568" cy="25735"/>
          </a:xfrm>
          <a:custGeom>
            <a:avLst/>
            <a:gdLst/>
            <a:ahLst/>
            <a:cxnLst/>
            <a:rect l="l" t="t" r="r" b="b"/>
            <a:pathLst>
              <a:path w="810" h="705" extrusionOk="0">
                <a:moveTo>
                  <a:pt x="406" y="0"/>
                </a:moveTo>
                <a:cubicBezTo>
                  <a:pt x="362" y="0"/>
                  <a:pt x="317" y="9"/>
                  <a:pt x="274" y="26"/>
                </a:cubicBezTo>
                <a:cubicBezTo>
                  <a:pt x="95" y="97"/>
                  <a:pt x="0" y="300"/>
                  <a:pt x="72" y="490"/>
                </a:cubicBezTo>
                <a:cubicBezTo>
                  <a:pt x="131" y="621"/>
                  <a:pt x="262" y="704"/>
                  <a:pt x="405" y="704"/>
                </a:cubicBezTo>
                <a:cubicBezTo>
                  <a:pt x="453" y="704"/>
                  <a:pt x="500" y="693"/>
                  <a:pt x="536" y="681"/>
                </a:cubicBezTo>
                <a:cubicBezTo>
                  <a:pt x="714" y="609"/>
                  <a:pt x="810" y="395"/>
                  <a:pt x="738" y="216"/>
                </a:cubicBezTo>
                <a:cubicBezTo>
                  <a:pt x="675" y="81"/>
                  <a:pt x="544" y="0"/>
                  <a:pt x="406"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2" name="Google Shape;142;p19"/>
          <p:cNvSpPr/>
          <p:nvPr/>
        </p:nvSpPr>
        <p:spPr>
          <a:xfrm>
            <a:off x="5651447" y="2378804"/>
            <a:ext cx="28728" cy="25699"/>
          </a:xfrm>
          <a:custGeom>
            <a:avLst/>
            <a:gdLst/>
            <a:ahLst/>
            <a:cxnLst/>
            <a:rect l="l" t="t" r="r" b="b"/>
            <a:pathLst>
              <a:path w="787" h="704" extrusionOk="0">
                <a:moveTo>
                  <a:pt x="410" y="1"/>
                </a:moveTo>
                <a:cubicBezTo>
                  <a:pt x="369" y="1"/>
                  <a:pt x="327" y="8"/>
                  <a:pt x="286" y="25"/>
                </a:cubicBezTo>
                <a:cubicBezTo>
                  <a:pt x="96" y="84"/>
                  <a:pt x="1" y="287"/>
                  <a:pt x="72" y="465"/>
                </a:cubicBezTo>
                <a:cubicBezTo>
                  <a:pt x="120" y="608"/>
                  <a:pt x="251" y="691"/>
                  <a:pt x="393" y="703"/>
                </a:cubicBezTo>
                <a:cubicBezTo>
                  <a:pt x="441" y="703"/>
                  <a:pt x="477" y="691"/>
                  <a:pt x="513" y="679"/>
                </a:cubicBezTo>
                <a:cubicBezTo>
                  <a:pt x="691" y="608"/>
                  <a:pt x="786" y="418"/>
                  <a:pt x="727" y="227"/>
                </a:cubicBezTo>
                <a:cubicBezTo>
                  <a:pt x="681" y="89"/>
                  <a:pt x="549" y="1"/>
                  <a:pt x="41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3" name="Google Shape;143;p19"/>
          <p:cNvSpPr/>
          <p:nvPr/>
        </p:nvSpPr>
        <p:spPr>
          <a:xfrm>
            <a:off x="6936236" y="2372306"/>
            <a:ext cx="28728" cy="25661"/>
          </a:xfrm>
          <a:custGeom>
            <a:avLst/>
            <a:gdLst/>
            <a:ahLst/>
            <a:cxnLst/>
            <a:rect l="l" t="t" r="r" b="b"/>
            <a:pathLst>
              <a:path w="787" h="703" extrusionOk="0">
                <a:moveTo>
                  <a:pt x="378" y="0"/>
                </a:moveTo>
                <a:cubicBezTo>
                  <a:pt x="238" y="0"/>
                  <a:pt x="106" y="91"/>
                  <a:pt x="60" y="238"/>
                </a:cubicBezTo>
                <a:cubicBezTo>
                  <a:pt x="0" y="417"/>
                  <a:pt x="96" y="619"/>
                  <a:pt x="274" y="679"/>
                </a:cubicBezTo>
                <a:cubicBezTo>
                  <a:pt x="310" y="691"/>
                  <a:pt x="358" y="703"/>
                  <a:pt x="393" y="703"/>
                </a:cubicBezTo>
                <a:cubicBezTo>
                  <a:pt x="536" y="703"/>
                  <a:pt x="679" y="607"/>
                  <a:pt x="727" y="465"/>
                </a:cubicBezTo>
                <a:cubicBezTo>
                  <a:pt x="786" y="286"/>
                  <a:pt x="691" y="84"/>
                  <a:pt x="500" y="24"/>
                </a:cubicBezTo>
                <a:cubicBezTo>
                  <a:pt x="460" y="8"/>
                  <a:pt x="419" y="0"/>
                  <a:pt x="37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4" name="Google Shape;144;p19"/>
          <p:cNvSpPr/>
          <p:nvPr/>
        </p:nvSpPr>
        <p:spPr>
          <a:xfrm>
            <a:off x="6862788" y="2348213"/>
            <a:ext cx="28728" cy="25844"/>
          </a:xfrm>
          <a:custGeom>
            <a:avLst/>
            <a:gdLst/>
            <a:ahLst/>
            <a:cxnLst/>
            <a:rect l="l" t="t" r="r" b="b"/>
            <a:pathLst>
              <a:path w="787" h="708" extrusionOk="0">
                <a:moveTo>
                  <a:pt x="393" y="1"/>
                </a:moveTo>
                <a:cubicBezTo>
                  <a:pt x="239" y="1"/>
                  <a:pt x="98" y="101"/>
                  <a:pt x="60" y="255"/>
                </a:cubicBezTo>
                <a:cubicBezTo>
                  <a:pt x="0" y="446"/>
                  <a:pt x="107" y="636"/>
                  <a:pt x="286" y="696"/>
                </a:cubicBezTo>
                <a:cubicBezTo>
                  <a:pt x="322" y="708"/>
                  <a:pt x="357" y="708"/>
                  <a:pt x="393" y="708"/>
                </a:cubicBezTo>
                <a:cubicBezTo>
                  <a:pt x="548" y="708"/>
                  <a:pt x="691" y="613"/>
                  <a:pt x="738" y="458"/>
                </a:cubicBezTo>
                <a:cubicBezTo>
                  <a:pt x="786" y="279"/>
                  <a:pt x="691" y="77"/>
                  <a:pt x="500" y="17"/>
                </a:cubicBezTo>
                <a:cubicBezTo>
                  <a:pt x="465" y="6"/>
                  <a:pt x="429" y="1"/>
                  <a:pt x="393"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5" name="Google Shape;145;p19"/>
          <p:cNvSpPr/>
          <p:nvPr/>
        </p:nvSpPr>
        <p:spPr>
          <a:xfrm>
            <a:off x="5798781" y="2332771"/>
            <a:ext cx="28291" cy="25661"/>
          </a:xfrm>
          <a:custGeom>
            <a:avLst/>
            <a:gdLst/>
            <a:ahLst/>
            <a:cxnLst/>
            <a:rect l="l" t="t" r="r" b="b"/>
            <a:pathLst>
              <a:path w="775" h="703" extrusionOk="0">
                <a:moveTo>
                  <a:pt x="389" y="0"/>
                </a:moveTo>
                <a:cubicBezTo>
                  <a:pt x="359" y="0"/>
                  <a:pt x="329" y="4"/>
                  <a:pt x="298" y="12"/>
                </a:cubicBezTo>
                <a:cubicBezTo>
                  <a:pt x="108" y="59"/>
                  <a:pt x="1" y="250"/>
                  <a:pt x="48" y="440"/>
                </a:cubicBezTo>
                <a:cubicBezTo>
                  <a:pt x="84" y="595"/>
                  <a:pt x="227" y="702"/>
                  <a:pt x="394" y="702"/>
                </a:cubicBezTo>
                <a:cubicBezTo>
                  <a:pt x="417" y="702"/>
                  <a:pt x="453" y="690"/>
                  <a:pt x="477" y="690"/>
                </a:cubicBezTo>
                <a:cubicBezTo>
                  <a:pt x="668" y="643"/>
                  <a:pt x="775" y="440"/>
                  <a:pt x="727" y="262"/>
                </a:cubicBezTo>
                <a:cubicBezTo>
                  <a:pt x="687" y="102"/>
                  <a:pt x="546" y="0"/>
                  <a:pt x="389" y="0"/>
                </a:cubicBezTo>
                <a:close/>
              </a:path>
            </a:pathLst>
          </a:custGeom>
          <a:solidFill>
            <a:srgbClr val="CDD0D5"/>
          </a:solidFill>
          <a:ln>
            <a:noFill/>
          </a:ln>
        </p:spPr>
        <p:txBody>
          <a:bodyPr spcFirstLastPara="1" wrap="square" lIns="121900" tIns="121900" rIns="121900" bIns="121900" anchor="ctr" anchorCtr="0">
            <a:noAutofit/>
          </a:bodyPr>
          <a:lstStyle/>
          <a:p>
            <a:endParaRPr sz="2400"/>
          </a:p>
        </p:txBody>
      </p:sp>
      <p:sp>
        <p:nvSpPr>
          <p:cNvPr id="146" name="Google Shape;146;p19"/>
          <p:cNvSpPr/>
          <p:nvPr/>
        </p:nvSpPr>
        <p:spPr>
          <a:xfrm>
            <a:off x="6788464" y="2327843"/>
            <a:ext cx="28728" cy="25808"/>
          </a:xfrm>
          <a:custGeom>
            <a:avLst/>
            <a:gdLst/>
            <a:ahLst/>
            <a:cxnLst/>
            <a:rect l="l" t="t" r="r" b="b"/>
            <a:pathLst>
              <a:path w="787" h="707" extrusionOk="0">
                <a:moveTo>
                  <a:pt x="389" y="0"/>
                </a:moveTo>
                <a:cubicBezTo>
                  <a:pt x="235" y="0"/>
                  <a:pt x="99" y="109"/>
                  <a:pt x="60" y="266"/>
                </a:cubicBezTo>
                <a:cubicBezTo>
                  <a:pt x="0" y="444"/>
                  <a:pt x="119" y="647"/>
                  <a:pt x="310" y="694"/>
                </a:cubicBezTo>
                <a:cubicBezTo>
                  <a:pt x="334" y="694"/>
                  <a:pt x="369" y="706"/>
                  <a:pt x="393" y="706"/>
                </a:cubicBezTo>
                <a:cubicBezTo>
                  <a:pt x="560" y="706"/>
                  <a:pt x="691" y="587"/>
                  <a:pt x="738" y="432"/>
                </a:cubicBezTo>
                <a:cubicBezTo>
                  <a:pt x="786" y="254"/>
                  <a:pt x="667" y="63"/>
                  <a:pt x="488" y="16"/>
                </a:cubicBezTo>
                <a:cubicBezTo>
                  <a:pt x="455" y="5"/>
                  <a:pt x="421" y="0"/>
                  <a:pt x="389"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7" name="Google Shape;147;p19"/>
          <p:cNvSpPr/>
          <p:nvPr/>
        </p:nvSpPr>
        <p:spPr>
          <a:xfrm>
            <a:off x="5591909" y="3212028"/>
            <a:ext cx="4380" cy="3067"/>
          </a:xfrm>
          <a:custGeom>
            <a:avLst/>
            <a:gdLst/>
            <a:ahLst/>
            <a:cxnLst/>
            <a:rect l="l" t="t" r="r" b="b"/>
            <a:pathLst>
              <a:path w="120" h="84" extrusionOk="0">
                <a:moveTo>
                  <a:pt x="0" y="83"/>
                </a:moveTo>
                <a:lnTo>
                  <a:pt x="0" y="83"/>
                </a:lnTo>
                <a:lnTo>
                  <a:pt x="119"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8" name="Google Shape;148;p19"/>
          <p:cNvSpPr/>
          <p:nvPr/>
        </p:nvSpPr>
        <p:spPr>
          <a:xfrm>
            <a:off x="6319049" y="4217774"/>
            <a:ext cx="14820" cy="20004"/>
          </a:xfrm>
          <a:custGeom>
            <a:avLst/>
            <a:gdLst/>
            <a:ahLst/>
            <a:cxnLst/>
            <a:rect l="l" t="t" r="r" b="b"/>
            <a:pathLst>
              <a:path w="406" h="548" extrusionOk="0">
                <a:moveTo>
                  <a:pt x="1" y="0"/>
                </a:moveTo>
                <a:lnTo>
                  <a:pt x="405" y="548"/>
                </a:lnTo>
                <a:lnTo>
                  <a:pt x="405" y="131"/>
                </a:lnTo>
                <a:lnTo>
                  <a:pt x="1" y="0"/>
                </a:lnTo>
                <a:close/>
              </a:path>
            </a:pathLst>
          </a:custGeom>
          <a:solidFill>
            <a:srgbClr val="FFFFFF"/>
          </a:solidFill>
          <a:ln>
            <a:noFill/>
          </a:ln>
        </p:spPr>
        <p:txBody>
          <a:bodyPr spcFirstLastPara="1" wrap="square" lIns="121900" tIns="121900" rIns="121900" bIns="121900" anchor="ctr" anchorCtr="0">
            <a:noAutofit/>
          </a:bodyPr>
          <a:lstStyle/>
          <a:p>
            <a:endParaRPr sz="1067" b="1">
              <a:solidFill>
                <a:srgbClr val="434343"/>
              </a:solidFill>
              <a:latin typeface="Google Sans"/>
              <a:ea typeface="Google Sans"/>
              <a:cs typeface="Google Sans"/>
              <a:sym typeface="Google Sans"/>
            </a:endParaRPr>
          </a:p>
        </p:txBody>
      </p:sp>
      <p:sp>
        <p:nvSpPr>
          <p:cNvPr id="149" name="Google Shape;149;p19"/>
          <p:cNvSpPr/>
          <p:nvPr/>
        </p:nvSpPr>
        <p:spPr>
          <a:xfrm>
            <a:off x="5693611" y="3351111"/>
            <a:ext cx="6972" cy="5220"/>
          </a:xfrm>
          <a:custGeom>
            <a:avLst/>
            <a:gdLst/>
            <a:ahLst/>
            <a:cxnLst/>
            <a:rect l="l" t="t" r="r" b="b"/>
            <a:pathLst>
              <a:path w="191" h="143" extrusionOk="0">
                <a:moveTo>
                  <a:pt x="191" y="0"/>
                </a:moveTo>
                <a:lnTo>
                  <a:pt x="12" y="131"/>
                </a:lnTo>
                <a:lnTo>
                  <a:pt x="0" y="143"/>
                </a:lnTo>
                <a:cubicBezTo>
                  <a:pt x="60" y="95"/>
                  <a:pt x="131" y="48"/>
                  <a:pt x="19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 name="Google Shape;150;p19"/>
          <p:cNvSpPr/>
          <p:nvPr/>
        </p:nvSpPr>
        <p:spPr>
          <a:xfrm>
            <a:off x="5573218" y="2293638"/>
            <a:ext cx="185181" cy="185181"/>
          </a:xfrm>
          <a:custGeom>
            <a:avLst/>
            <a:gdLst/>
            <a:ahLst/>
            <a:cxnLst/>
            <a:rect l="l" t="t" r="r" b="b"/>
            <a:pathLst>
              <a:path w="5073" h="5073" extrusionOk="0">
                <a:moveTo>
                  <a:pt x="2536" y="0"/>
                </a:moveTo>
                <a:cubicBezTo>
                  <a:pt x="1132" y="0"/>
                  <a:pt x="0" y="1143"/>
                  <a:pt x="0" y="2536"/>
                </a:cubicBezTo>
                <a:cubicBezTo>
                  <a:pt x="0" y="3941"/>
                  <a:pt x="1132" y="5072"/>
                  <a:pt x="2536" y="5072"/>
                </a:cubicBezTo>
                <a:cubicBezTo>
                  <a:pt x="3929" y="5072"/>
                  <a:pt x="5072" y="3941"/>
                  <a:pt x="5072" y="2536"/>
                </a:cubicBezTo>
                <a:cubicBezTo>
                  <a:pt x="5072" y="1143"/>
                  <a:pt x="3929"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 name="Google Shape;151;p19"/>
          <p:cNvSpPr/>
          <p:nvPr/>
        </p:nvSpPr>
        <p:spPr>
          <a:xfrm>
            <a:off x="5617178" y="2351863"/>
            <a:ext cx="44789" cy="63479"/>
          </a:xfrm>
          <a:custGeom>
            <a:avLst/>
            <a:gdLst/>
            <a:ahLst/>
            <a:cxnLst/>
            <a:rect l="l" t="t" r="r" b="b"/>
            <a:pathLst>
              <a:path w="1227" h="1739" extrusionOk="0">
                <a:moveTo>
                  <a:pt x="405" y="1"/>
                </a:moveTo>
                <a:lnTo>
                  <a:pt x="0" y="84"/>
                </a:lnTo>
                <a:lnTo>
                  <a:pt x="0" y="382"/>
                </a:lnTo>
                <a:lnTo>
                  <a:pt x="405" y="298"/>
                </a:lnTo>
                <a:lnTo>
                  <a:pt x="405" y="1429"/>
                </a:lnTo>
                <a:lnTo>
                  <a:pt x="12" y="1429"/>
                </a:lnTo>
                <a:lnTo>
                  <a:pt x="12" y="1739"/>
                </a:lnTo>
                <a:lnTo>
                  <a:pt x="1227" y="1739"/>
                </a:lnTo>
                <a:lnTo>
                  <a:pt x="1227" y="1429"/>
                </a:lnTo>
                <a:lnTo>
                  <a:pt x="822" y="1429"/>
                </a:lnTo>
                <a:lnTo>
                  <a:pt x="82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2" name="Google Shape;152;p19"/>
          <p:cNvSpPr/>
          <p:nvPr/>
        </p:nvSpPr>
        <p:spPr>
          <a:xfrm>
            <a:off x="5671935" y="2350549"/>
            <a:ext cx="52200" cy="66108"/>
          </a:xfrm>
          <a:custGeom>
            <a:avLst/>
            <a:gdLst/>
            <a:ahLst/>
            <a:cxnLst/>
            <a:rect l="l" t="t" r="r" b="b"/>
            <a:pathLst>
              <a:path w="1430" h="1811" extrusionOk="0">
                <a:moveTo>
                  <a:pt x="715" y="311"/>
                </a:moveTo>
                <a:cubicBezTo>
                  <a:pt x="810" y="311"/>
                  <a:pt x="881" y="358"/>
                  <a:pt x="917" y="441"/>
                </a:cubicBezTo>
                <a:cubicBezTo>
                  <a:pt x="965" y="525"/>
                  <a:pt x="989" y="680"/>
                  <a:pt x="989" y="906"/>
                </a:cubicBezTo>
                <a:cubicBezTo>
                  <a:pt x="989" y="1120"/>
                  <a:pt x="965" y="1275"/>
                  <a:pt x="917" y="1370"/>
                </a:cubicBezTo>
                <a:cubicBezTo>
                  <a:pt x="881" y="1453"/>
                  <a:pt x="810" y="1501"/>
                  <a:pt x="715" y="1501"/>
                </a:cubicBezTo>
                <a:cubicBezTo>
                  <a:pt x="620" y="1501"/>
                  <a:pt x="548" y="1453"/>
                  <a:pt x="512" y="1370"/>
                </a:cubicBezTo>
                <a:cubicBezTo>
                  <a:pt x="465" y="1275"/>
                  <a:pt x="453" y="1120"/>
                  <a:pt x="453" y="906"/>
                </a:cubicBezTo>
                <a:cubicBezTo>
                  <a:pt x="453" y="680"/>
                  <a:pt x="465" y="525"/>
                  <a:pt x="512" y="441"/>
                </a:cubicBezTo>
                <a:cubicBezTo>
                  <a:pt x="548" y="358"/>
                  <a:pt x="620" y="311"/>
                  <a:pt x="715" y="311"/>
                </a:cubicBezTo>
                <a:close/>
                <a:moveTo>
                  <a:pt x="715" y="1"/>
                </a:moveTo>
                <a:cubicBezTo>
                  <a:pt x="489" y="1"/>
                  <a:pt x="310" y="84"/>
                  <a:pt x="191" y="239"/>
                </a:cubicBezTo>
                <a:cubicBezTo>
                  <a:pt x="60" y="394"/>
                  <a:pt x="0" y="620"/>
                  <a:pt x="0" y="906"/>
                </a:cubicBezTo>
                <a:cubicBezTo>
                  <a:pt x="0" y="1192"/>
                  <a:pt x="60" y="1418"/>
                  <a:pt x="191" y="1573"/>
                </a:cubicBezTo>
                <a:cubicBezTo>
                  <a:pt x="310" y="1727"/>
                  <a:pt x="489" y="1811"/>
                  <a:pt x="715" y="1811"/>
                </a:cubicBezTo>
                <a:cubicBezTo>
                  <a:pt x="941" y="1811"/>
                  <a:pt x="1120" y="1727"/>
                  <a:pt x="1251" y="1573"/>
                </a:cubicBezTo>
                <a:cubicBezTo>
                  <a:pt x="1370" y="1418"/>
                  <a:pt x="1429" y="1192"/>
                  <a:pt x="1429" y="906"/>
                </a:cubicBezTo>
                <a:cubicBezTo>
                  <a:pt x="1429" y="620"/>
                  <a:pt x="1370" y="394"/>
                  <a:pt x="1251" y="239"/>
                </a:cubicBezTo>
                <a:cubicBezTo>
                  <a:pt x="1120" y="84"/>
                  <a:pt x="941" y="1"/>
                  <a:pt x="71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3" name="Google Shape;153;p19"/>
          <p:cNvSpPr/>
          <p:nvPr/>
        </p:nvSpPr>
        <p:spPr>
          <a:xfrm>
            <a:off x="5599941" y="5967358"/>
            <a:ext cx="185217" cy="185217"/>
          </a:xfrm>
          <a:custGeom>
            <a:avLst/>
            <a:gdLst/>
            <a:ahLst/>
            <a:cxnLst/>
            <a:rect l="l" t="t" r="r" b="b"/>
            <a:pathLst>
              <a:path w="5074" h="5074" extrusionOk="0">
                <a:moveTo>
                  <a:pt x="2537" y="1"/>
                </a:moveTo>
                <a:cubicBezTo>
                  <a:pt x="1144" y="1"/>
                  <a:pt x="1" y="1132"/>
                  <a:pt x="1" y="2537"/>
                </a:cubicBezTo>
                <a:cubicBezTo>
                  <a:pt x="1" y="3930"/>
                  <a:pt x="1144" y="5073"/>
                  <a:pt x="2537" y="5073"/>
                </a:cubicBezTo>
                <a:cubicBezTo>
                  <a:pt x="3942" y="5073"/>
                  <a:pt x="5073" y="3930"/>
                  <a:pt x="5073" y="2537"/>
                </a:cubicBezTo>
                <a:cubicBezTo>
                  <a:pt x="5073" y="1132"/>
                  <a:pt x="3942" y="1"/>
                  <a:pt x="2537"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4" name="Google Shape;154;p19"/>
          <p:cNvSpPr/>
          <p:nvPr/>
        </p:nvSpPr>
        <p:spPr>
          <a:xfrm>
            <a:off x="5667331" y="6027139"/>
            <a:ext cx="50448" cy="65669"/>
          </a:xfrm>
          <a:custGeom>
            <a:avLst/>
            <a:gdLst/>
            <a:ahLst/>
            <a:cxnLst/>
            <a:rect l="l" t="t" r="r" b="b"/>
            <a:pathLst>
              <a:path w="1382" h="1799" extrusionOk="0">
                <a:moveTo>
                  <a:pt x="715" y="906"/>
                </a:moveTo>
                <a:cubicBezTo>
                  <a:pt x="787" y="906"/>
                  <a:pt x="846" y="941"/>
                  <a:pt x="894" y="989"/>
                </a:cubicBezTo>
                <a:cubicBezTo>
                  <a:pt x="929" y="1037"/>
                  <a:pt x="953" y="1108"/>
                  <a:pt x="953" y="1215"/>
                </a:cubicBezTo>
                <a:cubicBezTo>
                  <a:pt x="953" y="1322"/>
                  <a:pt x="929" y="1394"/>
                  <a:pt x="894" y="1441"/>
                </a:cubicBezTo>
                <a:cubicBezTo>
                  <a:pt x="846" y="1501"/>
                  <a:pt x="787" y="1525"/>
                  <a:pt x="715" y="1525"/>
                </a:cubicBezTo>
                <a:cubicBezTo>
                  <a:pt x="632" y="1525"/>
                  <a:pt x="572" y="1501"/>
                  <a:pt x="537" y="1441"/>
                </a:cubicBezTo>
                <a:cubicBezTo>
                  <a:pt x="501" y="1394"/>
                  <a:pt x="477" y="1322"/>
                  <a:pt x="477" y="1215"/>
                </a:cubicBezTo>
                <a:cubicBezTo>
                  <a:pt x="477" y="1108"/>
                  <a:pt x="501" y="1037"/>
                  <a:pt x="537" y="989"/>
                </a:cubicBezTo>
                <a:cubicBezTo>
                  <a:pt x="572" y="941"/>
                  <a:pt x="632" y="906"/>
                  <a:pt x="715" y="906"/>
                </a:cubicBezTo>
                <a:close/>
                <a:moveTo>
                  <a:pt x="810" y="1"/>
                </a:moveTo>
                <a:cubicBezTo>
                  <a:pt x="560" y="1"/>
                  <a:pt x="358" y="84"/>
                  <a:pt x="215" y="251"/>
                </a:cubicBezTo>
                <a:cubicBezTo>
                  <a:pt x="72" y="406"/>
                  <a:pt x="1" y="632"/>
                  <a:pt x="1" y="929"/>
                </a:cubicBezTo>
                <a:cubicBezTo>
                  <a:pt x="1" y="1203"/>
                  <a:pt x="60" y="1418"/>
                  <a:pt x="179" y="1572"/>
                </a:cubicBezTo>
                <a:cubicBezTo>
                  <a:pt x="310" y="1727"/>
                  <a:pt x="477" y="1799"/>
                  <a:pt x="703" y="1799"/>
                </a:cubicBezTo>
                <a:cubicBezTo>
                  <a:pt x="918" y="1799"/>
                  <a:pt x="1072" y="1751"/>
                  <a:pt x="1203" y="1632"/>
                </a:cubicBezTo>
                <a:cubicBezTo>
                  <a:pt x="1322" y="1525"/>
                  <a:pt x="1382" y="1370"/>
                  <a:pt x="1382" y="1191"/>
                </a:cubicBezTo>
                <a:cubicBezTo>
                  <a:pt x="1382" y="1013"/>
                  <a:pt x="1322" y="882"/>
                  <a:pt x="1215" y="775"/>
                </a:cubicBezTo>
                <a:cubicBezTo>
                  <a:pt x="1108" y="667"/>
                  <a:pt x="965" y="620"/>
                  <a:pt x="787" y="620"/>
                </a:cubicBezTo>
                <a:cubicBezTo>
                  <a:pt x="715" y="620"/>
                  <a:pt x="656" y="632"/>
                  <a:pt x="596" y="656"/>
                </a:cubicBezTo>
                <a:cubicBezTo>
                  <a:pt x="537" y="667"/>
                  <a:pt x="477" y="703"/>
                  <a:pt x="429" y="739"/>
                </a:cubicBezTo>
                <a:cubicBezTo>
                  <a:pt x="441" y="584"/>
                  <a:pt x="477" y="477"/>
                  <a:pt x="560" y="406"/>
                </a:cubicBezTo>
                <a:cubicBezTo>
                  <a:pt x="632" y="334"/>
                  <a:pt x="739" y="298"/>
                  <a:pt x="870" y="298"/>
                </a:cubicBezTo>
                <a:cubicBezTo>
                  <a:pt x="929" y="298"/>
                  <a:pt x="989" y="298"/>
                  <a:pt x="1060" y="322"/>
                </a:cubicBezTo>
                <a:cubicBezTo>
                  <a:pt x="1120" y="334"/>
                  <a:pt x="1191" y="358"/>
                  <a:pt x="1263" y="394"/>
                </a:cubicBezTo>
                <a:lnTo>
                  <a:pt x="1263" y="72"/>
                </a:lnTo>
                <a:cubicBezTo>
                  <a:pt x="1191" y="48"/>
                  <a:pt x="1120" y="36"/>
                  <a:pt x="1049" y="25"/>
                </a:cubicBezTo>
                <a:cubicBezTo>
                  <a:pt x="965" y="13"/>
                  <a:pt x="894" y="1"/>
                  <a:pt x="81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5" name="Google Shape;155;p19"/>
          <p:cNvSpPr/>
          <p:nvPr/>
        </p:nvSpPr>
        <p:spPr>
          <a:xfrm>
            <a:off x="6854100" y="2286665"/>
            <a:ext cx="185181" cy="184744"/>
          </a:xfrm>
          <a:custGeom>
            <a:avLst/>
            <a:gdLst/>
            <a:ahLst/>
            <a:cxnLst/>
            <a:rect l="l" t="t" r="r" b="b"/>
            <a:pathLst>
              <a:path w="5073" h="5061" extrusionOk="0">
                <a:moveTo>
                  <a:pt x="2536" y="1"/>
                </a:moveTo>
                <a:cubicBezTo>
                  <a:pt x="1143" y="1"/>
                  <a:pt x="0" y="1132"/>
                  <a:pt x="0" y="2525"/>
                </a:cubicBezTo>
                <a:cubicBezTo>
                  <a:pt x="0" y="3930"/>
                  <a:pt x="1143" y="5061"/>
                  <a:pt x="2536" y="5061"/>
                </a:cubicBezTo>
                <a:cubicBezTo>
                  <a:pt x="3941" y="5061"/>
                  <a:pt x="5072" y="3930"/>
                  <a:pt x="5072" y="2525"/>
                </a:cubicBezTo>
                <a:cubicBezTo>
                  <a:pt x="5072" y="1132"/>
                  <a:pt x="3941"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6" name="Google Shape;156;p19"/>
          <p:cNvSpPr/>
          <p:nvPr/>
        </p:nvSpPr>
        <p:spPr>
          <a:xfrm>
            <a:off x="6933430" y="2344490"/>
            <a:ext cx="45228" cy="63479"/>
          </a:xfrm>
          <a:custGeom>
            <a:avLst/>
            <a:gdLst/>
            <a:ahLst/>
            <a:cxnLst/>
            <a:rect l="l" t="t" r="r" b="b"/>
            <a:pathLst>
              <a:path w="1239" h="1739" extrusionOk="0">
                <a:moveTo>
                  <a:pt x="405" y="0"/>
                </a:moveTo>
                <a:lnTo>
                  <a:pt x="1" y="84"/>
                </a:lnTo>
                <a:lnTo>
                  <a:pt x="1" y="393"/>
                </a:lnTo>
                <a:lnTo>
                  <a:pt x="417" y="310"/>
                </a:lnTo>
                <a:lnTo>
                  <a:pt x="417" y="1429"/>
                </a:lnTo>
                <a:lnTo>
                  <a:pt x="13" y="1429"/>
                </a:lnTo>
                <a:lnTo>
                  <a:pt x="13" y="1739"/>
                </a:lnTo>
                <a:lnTo>
                  <a:pt x="1239" y="1739"/>
                </a:lnTo>
                <a:lnTo>
                  <a:pt x="1239" y="1429"/>
                </a:lnTo>
                <a:lnTo>
                  <a:pt x="834" y="1429"/>
                </a:lnTo>
                <a:lnTo>
                  <a:pt x="83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7" name="Google Shape;157;p19"/>
          <p:cNvSpPr/>
          <p:nvPr/>
        </p:nvSpPr>
        <p:spPr>
          <a:xfrm>
            <a:off x="7779863" y="2961678"/>
            <a:ext cx="184744" cy="185181"/>
          </a:xfrm>
          <a:custGeom>
            <a:avLst/>
            <a:gdLst/>
            <a:ahLst/>
            <a:cxnLst/>
            <a:rect l="l" t="t" r="r" b="b"/>
            <a:pathLst>
              <a:path w="5061" h="5073" extrusionOk="0">
                <a:moveTo>
                  <a:pt x="2536" y="0"/>
                </a:moveTo>
                <a:cubicBezTo>
                  <a:pt x="1132" y="0"/>
                  <a:pt x="0" y="1131"/>
                  <a:pt x="0" y="2536"/>
                </a:cubicBezTo>
                <a:cubicBezTo>
                  <a:pt x="0" y="3929"/>
                  <a:pt x="1132" y="5072"/>
                  <a:pt x="2536" y="5072"/>
                </a:cubicBezTo>
                <a:cubicBezTo>
                  <a:pt x="3930" y="5072"/>
                  <a:pt x="5061" y="3929"/>
                  <a:pt x="5061" y="2536"/>
                </a:cubicBezTo>
                <a:cubicBezTo>
                  <a:pt x="5061" y="1131"/>
                  <a:pt x="3930"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8" name="Google Shape;158;p19"/>
          <p:cNvSpPr/>
          <p:nvPr/>
        </p:nvSpPr>
        <p:spPr>
          <a:xfrm>
            <a:off x="7849185" y="3018589"/>
            <a:ext cx="46104" cy="64356"/>
          </a:xfrm>
          <a:custGeom>
            <a:avLst/>
            <a:gdLst/>
            <a:ahLst/>
            <a:cxnLst/>
            <a:rect l="l" t="t" r="r" b="b"/>
            <a:pathLst>
              <a:path w="1263" h="1763" extrusionOk="0">
                <a:moveTo>
                  <a:pt x="596" y="1"/>
                </a:moveTo>
                <a:cubicBezTo>
                  <a:pt x="501" y="1"/>
                  <a:pt x="406" y="1"/>
                  <a:pt x="298" y="25"/>
                </a:cubicBezTo>
                <a:cubicBezTo>
                  <a:pt x="203" y="37"/>
                  <a:pt x="108" y="60"/>
                  <a:pt x="1" y="96"/>
                </a:cubicBezTo>
                <a:lnTo>
                  <a:pt x="1" y="477"/>
                </a:lnTo>
                <a:cubicBezTo>
                  <a:pt x="96" y="418"/>
                  <a:pt x="191" y="382"/>
                  <a:pt x="275" y="346"/>
                </a:cubicBezTo>
                <a:cubicBezTo>
                  <a:pt x="358" y="322"/>
                  <a:pt x="429" y="298"/>
                  <a:pt x="501" y="298"/>
                </a:cubicBezTo>
                <a:cubicBezTo>
                  <a:pt x="584" y="298"/>
                  <a:pt x="668" y="322"/>
                  <a:pt x="715" y="382"/>
                </a:cubicBezTo>
                <a:cubicBezTo>
                  <a:pt x="775" y="429"/>
                  <a:pt x="798" y="489"/>
                  <a:pt x="798" y="572"/>
                </a:cubicBezTo>
                <a:cubicBezTo>
                  <a:pt x="798" y="620"/>
                  <a:pt x="787" y="679"/>
                  <a:pt x="763" y="727"/>
                </a:cubicBezTo>
                <a:cubicBezTo>
                  <a:pt x="727" y="775"/>
                  <a:pt x="691" y="822"/>
                  <a:pt x="632" y="882"/>
                </a:cubicBezTo>
                <a:lnTo>
                  <a:pt x="1" y="1441"/>
                </a:lnTo>
                <a:lnTo>
                  <a:pt x="1" y="1763"/>
                </a:lnTo>
                <a:lnTo>
                  <a:pt x="1263" y="1763"/>
                </a:lnTo>
                <a:lnTo>
                  <a:pt x="1263" y="1441"/>
                </a:lnTo>
                <a:lnTo>
                  <a:pt x="501" y="1441"/>
                </a:lnTo>
                <a:lnTo>
                  <a:pt x="870" y="1108"/>
                </a:lnTo>
                <a:cubicBezTo>
                  <a:pt x="1025" y="977"/>
                  <a:pt x="1132" y="858"/>
                  <a:pt x="1179" y="787"/>
                </a:cubicBezTo>
                <a:cubicBezTo>
                  <a:pt x="1227" y="703"/>
                  <a:pt x="1251" y="608"/>
                  <a:pt x="1251" y="513"/>
                </a:cubicBezTo>
                <a:cubicBezTo>
                  <a:pt x="1251" y="358"/>
                  <a:pt x="1191" y="227"/>
                  <a:pt x="1072" y="132"/>
                </a:cubicBezTo>
                <a:cubicBezTo>
                  <a:pt x="965" y="37"/>
                  <a:pt x="798" y="1"/>
                  <a:pt x="5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9" name="Google Shape;159;p19"/>
          <p:cNvSpPr/>
          <p:nvPr/>
        </p:nvSpPr>
        <p:spPr>
          <a:xfrm>
            <a:off x="8160610" y="4044960"/>
            <a:ext cx="185181" cy="184744"/>
          </a:xfrm>
          <a:custGeom>
            <a:avLst/>
            <a:gdLst/>
            <a:ahLst/>
            <a:cxnLst/>
            <a:rect l="l" t="t" r="r" b="b"/>
            <a:pathLst>
              <a:path w="5073" h="5061" extrusionOk="0">
                <a:moveTo>
                  <a:pt x="2536" y="1"/>
                </a:moveTo>
                <a:cubicBezTo>
                  <a:pt x="1143" y="1"/>
                  <a:pt x="0" y="1132"/>
                  <a:pt x="0" y="2525"/>
                </a:cubicBezTo>
                <a:cubicBezTo>
                  <a:pt x="0" y="3930"/>
                  <a:pt x="1143" y="5061"/>
                  <a:pt x="2536" y="5061"/>
                </a:cubicBezTo>
                <a:cubicBezTo>
                  <a:pt x="3941" y="5061"/>
                  <a:pt x="5072" y="3930"/>
                  <a:pt x="5072" y="2525"/>
                </a:cubicBezTo>
                <a:cubicBezTo>
                  <a:pt x="5072" y="1132"/>
                  <a:pt x="3941"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0" name="Google Shape;160;p19"/>
          <p:cNvSpPr/>
          <p:nvPr/>
        </p:nvSpPr>
        <p:spPr>
          <a:xfrm>
            <a:off x="8229275" y="4104499"/>
            <a:ext cx="47856" cy="65669"/>
          </a:xfrm>
          <a:custGeom>
            <a:avLst/>
            <a:gdLst/>
            <a:ahLst/>
            <a:cxnLst/>
            <a:rect l="l" t="t" r="r" b="b"/>
            <a:pathLst>
              <a:path w="1311" h="1799" extrusionOk="0">
                <a:moveTo>
                  <a:pt x="596" y="0"/>
                </a:moveTo>
                <a:cubicBezTo>
                  <a:pt x="513" y="0"/>
                  <a:pt x="418" y="0"/>
                  <a:pt x="334" y="12"/>
                </a:cubicBezTo>
                <a:cubicBezTo>
                  <a:pt x="251" y="24"/>
                  <a:pt x="156" y="48"/>
                  <a:pt x="72" y="72"/>
                </a:cubicBezTo>
                <a:lnTo>
                  <a:pt x="72" y="393"/>
                </a:lnTo>
                <a:cubicBezTo>
                  <a:pt x="144" y="369"/>
                  <a:pt x="215" y="346"/>
                  <a:pt x="287" y="322"/>
                </a:cubicBezTo>
                <a:cubicBezTo>
                  <a:pt x="370" y="310"/>
                  <a:pt x="441" y="298"/>
                  <a:pt x="513" y="298"/>
                </a:cubicBezTo>
                <a:cubicBezTo>
                  <a:pt x="608" y="298"/>
                  <a:pt x="680" y="322"/>
                  <a:pt x="739" y="357"/>
                </a:cubicBezTo>
                <a:cubicBezTo>
                  <a:pt x="787" y="393"/>
                  <a:pt x="822" y="441"/>
                  <a:pt x="822" y="512"/>
                </a:cubicBezTo>
                <a:cubicBezTo>
                  <a:pt x="822" y="584"/>
                  <a:pt x="787" y="631"/>
                  <a:pt x="739" y="667"/>
                </a:cubicBezTo>
                <a:cubicBezTo>
                  <a:pt x="680" y="703"/>
                  <a:pt x="596" y="727"/>
                  <a:pt x="489" y="727"/>
                </a:cubicBezTo>
                <a:lnTo>
                  <a:pt x="299" y="727"/>
                </a:lnTo>
                <a:lnTo>
                  <a:pt x="299" y="1012"/>
                </a:lnTo>
                <a:lnTo>
                  <a:pt x="477" y="1012"/>
                </a:lnTo>
                <a:cubicBezTo>
                  <a:pt x="596" y="1012"/>
                  <a:pt x="691" y="1036"/>
                  <a:pt x="763" y="1072"/>
                </a:cubicBezTo>
                <a:cubicBezTo>
                  <a:pt x="822" y="1119"/>
                  <a:pt x="858" y="1179"/>
                  <a:pt x="858" y="1250"/>
                </a:cubicBezTo>
                <a:cubicBezTo>
                  <a:pt x="858" y="1334"/>
                  <a:pt x="822" y="1393"/>
                  <a:pt x="763" y="1429"/>
                </a:cubicBezTo>
                <a:cubicBezTo>
                  <a:pt x="703" y="1477"/>
                  <a:pt x="608" y="1489"/>
                  <a:pt x="489" y="1489"/>
                </a:cubicBezTo>
                <a:cubicBezTo>
                  <a:pt x="406" y="1489"/>
                  <a:pt x="334" y="1489"/>
                  <a:pt x="251" y="1465"/>
                </a:cubicBezTo>
                <a:cubicBezTo>
                  <a:pt x="168" y="1441"/>
                  <a:pt x="84" y="1405"/>
                  <a:pt x="1" y="1369"/>
                </a:cubicBezTo>
                <a:lnTo>
                  <a:pt x="1" y="1715"/>
                </a:lnTo>
                <a:cubicBezTo>
                  <a:pt x="84" y="1739"/>
                  <a:pt x="168" y="1762"/>
                  <a:pt x="263" y="1774"/>
                </a:cubicBezTo>
                <a:cubicBezTo>
                  <a:pt x="358" y="1786"/>
                  <a:pt x="441" y="1798"/>
                  <a:pt x="537" y="1798"/>
                </a:cubicBezTo>
                <a:cubicBezTo>
                  <a:pt x="787" y="1798"/>
                  <a:pt x="977" y="1750"/>
                  <a:pt x="1108" y="1667"/>
                </a:cubicBezTo>
                <a:cubicBezTo>
                  <a:pt x="1239" y="1572"/>
                  <a:pt x="1311" y="1441"/>
                  <a:pt x="1311" y="1274"/>
                </a:cubicBezTo>
                <a:cubicBezTo>
                  <a:pt x="1311" y="1155"/>
                  <a:pt x="1275" y="1060"/>
                  <a:pt x="1215" y="988"/>
                </a:cubicBezTo>
                <a:cubicBezTo>
                  <a:pt x="1156" y="905"/>
                  <a:pt x="1061" y="857"/>
                  <a:pt x="953" y="822"/>
                </a:cubicBezTo>
                <a:cubicBezTo>
                  <a:pt x="1049" y="798"/>
                  <a:pt x="1132" y="750"/>
                  <a:pt x="1192" y="691"/>
                </a:cubicBezTo>
                <a:cubicBezTo>
                  <a:pt x="1239" y="631"/>
                  <a:pt x="1263" y="548"/>
                  <a:pt x="1263" y="441"/>
                </a:cubicBezTo>
                <a:cubicBezTo>
                  <a:pt x="1263" y="286"/>
                  <a:pt x="1215" y="179"/>
                  <a:pt x="1096" y="107"/>
                </a:cubicBezTo>
                <a:cubicBezTo>
                  <a:pt x="989" y="36"/>
                  <a:pt x="822" y="0"/>
                  <a:pt x="59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1" name="Google Shape;161;p19"/>
          <p:cNvSpPr/>
          <p:nvPr/>
        </p:nvSpPr>
        <p:spPr>
          <a:xfrm>
            <a:off x="4284960" y="4044740"/>
            <a:ext cx="184744" cy="185181"/>
          </a:xfrm>
          <a:custGeom>
            <a:avLst/>
            <a:gdLst/>
            <a:ahLst/>
            <a:cxnLst/>
            <a:rect l="l" t="t" r="r" b="b"/>
            <a:pathLst>
              <a:path w="5061" h="5073" extrusionOk="0">
                <a:moveTo>
                  <a:pt x="2524" y="1"/>
                </a:moveTo>
                <a:cubicBezTo>
                  <a:pt x="1131" y="1"/>
                  <a:pt x="0" y="1144"/>
                  <a:pt x="0" y="2537"/>
                </a:cubicBezTo>
                <a:cubicBezTo>
                  <a:pt x="0" y="3942"/>
                  <a:pt x="1131" y="5073"/>
                  <a:pt x="2524" y="5073"/>
                </a:cubicBezTo>
                <a:cubicBezTo>
                  <a:pt x="3929" y="5073"/>
                  <a:pt x="5060" y="3942"/>
                  <a:pt x="5060" y="2537"/>
                </a:cubicBezTo>
                <a:cubicBezTo>
                  <a:pt x="5060" y="1144"/>
                  <a:pt x="3929" y="1"/>
                  <a:pt x="2524" y="1"/>
                </a:cubicBezTo>
                <a:close/>
              </a:path>
            </a:pathLst>
          </a:custGeom>
          <a:solidFill>
            <a:srgbClr val="434343"/>
          </a:solidFill>
          <a:ln>
            <a:noFill/>
          </a:ln>
        </p:spPr>
        <p:txBody>
          <a:bodyPr spcFirstLastPara="1" wrap="square" lIns="121900" tIns="121900" rIns="121900" bIns="121900" anchor="ctr" anchorCtr="0">
            <a:noAutofit/>
          </a:bodyPr>
          <a:lstStyle/>
          <a:p>
            <a:endParaRPr sz="2400">
              <a:solidFill>
                <a:srgbClr val="434343"/>
              </a:solidFill>
            </a:endParaRPr>
          </a:p>
        </p:txBody>
      </p:sp>
      <p:sp>
        <p:nvSpPr>
          <p:cNvPr id="162" name="Google Shape;162;p19"/>
          <p:cNvSpPr/>
          <p:nvPr/>
        </p:nvSpPr>
        <p:spPr>
          <a:xfrm>
            <a:off x="4352112" y="4104444"/>
            <a:ext cx="50448" cy="65779"/>
          </a:xfrm>
          <a:custGeom>
            <a:avLst/>
            <a:gdLst/>
            <a:ahLst/>
            <a:cxnLst/>
            <a:rect l="l" t="t" r="r" b="b"/>
            <a:pathLst>
              <a:path w="1382" h="1802" extrusionOk="0">
                <a:moveTo>
                  <a:pt x="715" y="276"/>
                </a:moveTo>
                <a:cubicBezTo>
                  <a:pt x="786" y="276"/>
                  <a:pt x="834" y="300"/>
                  <a:pt x="870" y="336"/>
                </a:cubicBezTo>
                <a:cubicBezTo>
                  <a:pt x="905" y="371"/>
                  <a:pt x="929" y="431"/>
                  <a:pt x="929" y="502"/>
                </a:cubicBezTo>
                <a:cubicBezTo>
                  <a:pt x="929" y="574"/>
                  <a:pt x="905" y="621"/>
                  <a:pt x="870" y="657"/>
                </a:cubicBezTo>
                <a:cubicBezTo>
                  <a:pt x="830" y="687"/>
                  <a:pt x="791" y="708"/>
                  <a:pt x="739" y="708"/>
                </a:cubicBezTo>
                <a:cubicBezTo>
                  <a:pt x="727" y="708"/>
                  <a:pt x="715" y="707"/>
                  <a:pt x="703" y="705"/>
                </a:cubicBezTo>
                <a:cubicBezTo>
                  <a:pt x="631" y="705"/>
                  <a:pt x="572" y="693"/>
                  <a:pt x="536" y="645"/>
                </a:cubicBezTo>
                <a:cubicBezTo>
                  <a:pt x="500" y="610"/>
                  <a:pt x="489" y="562"/>
                  <a:pt x="489" y="490"/>
                </a:cubicBezTo>
                <a:cubicBezTo>
                  <a:pt x="489" y="419"/>
                  <a:pt x="512" y="371"/>
                  <a:pt x="548" y="336"/>
                </a:cubicBezTo>
                <a:cubicBezTo>
                  <a:pt x="584" y="300"/>
                  <a:pt x="643" y="276"/>
                  <a:pt x="715" y="276"/>
                </a:cubicBezTo>
                <a:close/>
                <a:moveTo>
                  <a:pt x="703" y="991"/>
                </a:moveTo>
                <a:cubicBezTo>
                  <a:pt x="786" y="991"/>
                  <a:pt x="846" y="1014"/>
                  <a:pt x="881" y="1062"/>
                </a:cubicBezTo>
                <a:cubicBezTo>
                  <a:pt x="929" y="1110"/>
                  <a:pt x="953" y="1181"/>
                  <a:pt x="953" y="1264"/>
                </a:cubicBezTo>
                <a:cubicBezTo>
                  <a:pt x="953" y="1348"/>
                  <a:pt x="929" y="1407"/>
                  <a:pt x="881" y="1455"/>
                </a:cubicBezTo>
                <a:cubicBezTo>
                  <a:pt x="834" y="1502"/>
                  <a:pt x="774" y="1526"/>
                  <a:pt x="691" y="1526"/>
                </a:cubicBezTo>
                <a:cubicBezTo>
                  <a:pt x="608" y="1514"/>
                  <a:pt x="536" y="1491"/>
                  <a:pt x="500" y="1455"/>
                </a:cubicBezTo>
                <a:cubicBezTo>
                  <a:pt x="453" y="1407"/>
                  <a:pt x="429" y="1336"/>
                  <a:pt x="429" y="1252"/>
                </a:cubicBezTo>
                <a:cubicBezTo>
                  <a:pt x="429" y="1169"/>
                  <a:pt x="453" y="1098"/>
                  <a:pt x="500" y="1050"/>
                </a:cubicBezTo>
                <a:cubicBezTo>
                  <a:pt x="548" y="1014"/>
                  <a:pt x="619" y="991"/>
                  <a:pt x="703" y="991"/>
                </a:cubicBezTo>
                <a:close/>
                <a:moveTo>
                  <a:pt x="637" y="0"/>
                </a:moveTo>
                <a:cubicBezTo>
                  <a:pt x="462" y="0"/>
                  <a:pt x="332" y="37"/>
                  <a:pt x="238" y="109"/>
                </a:cubicBezTo>
                <a:cubicBezTo>
                  <a:pt x="119" y="181"/>
                  <a:pt x="60" y="288"/>
                  <a:pt x="60" y="431"/>
                </a:cubicBezTo>
                <a:cubicBezTo>
                  <a:pt x="60" y="538"/>
                  <a:pt x="84" y="621"/>
                  <a:pt x="143" y="681"/>
                </a:cubicBezTo>
                <a:cubicBezTo>
                  <a:pt x="191" y="752"/>
                  <a:pt x="274" y="800"/>
                  <a:pt x="369" y="836"/>
                </a:cubicBezTo>
                <a:cubicBezTo>
                  <a:pt x="250" y="871"/>
                  <a:pt x="167" y="919"/>
                  <a:pt x="108" y="991"/>
                </a:cubicBezTo>
                <a:cubicBezTo>
                  <a:pt x="36" y="1062"/>
                  <a:pt x="12" y="1157"/>
                  <a:pt x="12" y="1264"/>
                </a:cubicBezTo>
                <a:cubicBezTo>
                  <a:pt x="0" y="1443"/>
                  <a:pt x="60" y="1574"/>
                  <a:pt x="167" y="1657"/>
                </a:cubicBezTo>
                <a:cubicBezTo>
                  <a:pt x="286" y="1753"/>
                  <a:pt x="453" y="1800"/>
                  <a:pt x="679" y="1800"/>
                </a:cubicBezTo>
                <a:cubicBezTo>
                  <a:pt x="702" y="1801"/>
                  <a:pt x="725" y="1802"/>
                  <a:pt x="746" y="1802"/>
                </a:cubicBezTo>
                <a:cubicBezTo>
                  <a:pt x="939" y="1802"/>
                  <a:pt x="1084" y="1756"/>
                  <a:pt x="1191" y="1681"/>
                </a:cubicBezTo>
                <a:cubicBezTo>
                  <a:pt x="1310" y="1598"/>
                  <a:pt x="1370" y="1467"/>
                  <a:pt x="1370" y="1288"/>
                </a:cubicBezTo>
                <a:cubicBezTo>
                  <a:pt x="1381" y="1181"/>
                  <a:pt x="1346" y="1086"/>
                  <a:pt x="1286" y="1014"/>
                </a:cubicBezTo>
                <a:cubicBezTo>
                  <a:pt x="1227" y="943"/>
                  <a:pt x="1143" y="883"/>
                  <a:pt x="1024" y="848"/>
                </a:cubicBezTo>
                <a:cubicBezTo>
                  <a:pt x="1131" y="824"/>
                  <a:pt x="1215" y="776"/>
                  <a:pt x="1262" y="705"/>
                </a:cubicBezTo>
                <a:cubicBezTo>
                  <a:pt x="1322" y="645"/>
                  <a:pt x="1346" y="562"/>
                  <a:pt x="1358" y="467"/>
                </a:cubicBezTo>
                <a:cubicBezTo>
                  <a:pt x="1358" y="312"/>
                  <a:pt x="1298" y="205"/>
                  <a:pt x="1191" y="121"/>
                </a:cubicBezTo>
                <a:cubicBezTo>
                  <a:pt x="1084" y="50"/>
                  <a:pt x="929" y="2"/>
                  <a:pt x="715" y="2"/>
                </a:cubicBezTo>
                <a:cubicBezTo>
                  <a:pt x="688" y="1"/>
                  <a:pt x="662" y="0"/>
                  <a:pt x="637"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434343"/>
              </a:solidFill>
            </a:endParaRPr>
          </a:p>
        </p:txBody>
      </p:sp>
      <p:sp>
        <p:nvSpPr>
          <p:cNvPr id="163" name="Google Shape;163;p19"/>
          <p:cNvSpPr/>
          <p:nvPr/>
        </p:nvSpPr>
        <p:spPr>
          <a:xfrm>
            <a:off x="7794210" y="5287842"/>
            <a:ext cx="185181" cy="185181"/>
          </a:xfrm>
          <a:custGeom>
            <a:avLst/>
            <a:gdLst/>
            <a:ahLst/>
            <a:cxnLst/>
            <a:rect l="l" t="t" r="r" b="b"/>
            <a:pathLst>
              <a:path w="5073" h="5073" extrusionOk="0">
                <a:moveTo>
                  <a:pt x="2536" y="0"/>
                </a:moveTo>
                <a:cubicBezTo>
                  <a:pt x="1131" y="0"/>
                  <a:pt x="0" y="1131"/>
                  <a:pt x="0" y="2536"/>
                </a:cubicBezTo>
                <a:cubicBezTo>
                  <a:pt x="0" y="3941"/>
                  <a:pt x="1131" y="5072"/>
                  <a:pt x="2536" y="5072"/>
                </a:cubicBezTo>
                <a:cubicBezTo>
                  <a:pt x="3941" y="5072"/>
                  <a:pt x="5072" y="3941"/>
                  <a:pt x="5072" y="2536"/>
                </a:cubicBezTo>
                <a:cubicBezTo>
                  <a:pt x="5072" y="1131"/>
                  <a:pt x="3941"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4" name="Google Shape;164;p19"/>
          <p:cNvSpPr/>
          <p:nvPr/>
        </p:nvSpPr>
        <p:spPr>
          <a:xfrm>
            <a:off x="7860484" y="5346067"/>
            <a:ext cx="52637" cy="63479"/>
          </a:xfrm>
          <a:custGeom>
            <a:avLst/>
            <a:gdLst/>
            <a:ahLst/>
            <a:cxnLst/>
            <a:rect l="l" t="t" r="r" b="b"/>
            <a:pathLst>
              <a:path w="1442" h="1739" extrusionOk="0">
                <a:moveTo>
                  <a:pt x="775" y="370"/>
                </a:moveTo>
                <a:lnTo>
                  <a:pt x="775" y="1096"/>
                </a:lnTo>
                <a:lnTo>
                  <a:pt x="287" y="1096"/>
                </a:lnTo>
                <a:lnTo>
                  <a:pt x="775" y="370"/>
                </a:lnTo>
                <a:close/>
                <a:moveTo>
                  <a:pt x="703" y="1"/>
                </a:moveTo>
                <a:lnTo>
                  <a:pt x="1" y="1036"/>
                </a:lnTo>
                <a:lnTo>
                  <a:pt x="1" y="1417"/>
                </a:lnTo>
                <a:lnTo>
                  <a:pt x="775" y="1417"/>
                </a:lnTo>
                <a:lnTo>
                  <a:pt x="775" y="1739"/>
                </a:lnTo>
                <a:lnTo>
                  <a:pt x="1204" y="1739"/>
                </a:lnTo>
                <a:lnTo>
                  <a:pt x="1204" y="1417"/>
                </a:lnTo>
                <a:lnTo>
                  <a:pt x="1442" y="1417"/>
                </a:lnTo>
                <a:lnTo>
                  <a:pt x="1442" y="1096"/>
                </a:lnTo>
                <a:lnTo>
                  <a:pt x="1204" y="1096"/>
                </a:lnTo>
                <a:lnTo>
                  <a:pt x="120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5" name="Google Shape;165;p19"/>
          <p:cNvSpPr/>
          <p:nvPr/>
        </p:nvSpPr>
        <p:spPr>
          <a:xfrm>
            <a:off x="6803687" y="5984538"/>
            <a:ext cx="184744" cy="185181"/>
          </a:xfrm>
          <a:custGeom>
            <a:avLst/>
            <a:gdLst/>
            <a:ahLst/>
            <a:cxnLst/>
            <a:rect l="l" t="t" r="r" b="b"/>
            <a:pathLst>
              <a:path w="5061" h="5073" extrusionOk="0">
                <a:moveTo>
                  <a:pt x="2536" y="1"/>
                </a:moveTo>
                <a:cubicBezTo>
                  <a:pt x="1131" y="1"/>
                  <a:pt x="0" y="1144"/>
                  <a:pt x="0" y="2537"/>
                </a:cubicBezTo>
                <a:cubicBezTo>
                  <a:pt x="0" y="3942"/>
                  <a:pt x="1131" y="5073"/>
                  <a:pt x="2536" y="5073"/>
                </a:cubicBezTo>
                <a:cubicBezTo>
                  <a:pt x="3929" y="5073"/>
                  <a:pt x="5060" y="3942"/>
                  <a:pt x="5060" y="2537"/>
                </a:cubicBezTo>
                <a:cubicBezTo>
                  <a:pt x="5060" y="1144"/>
                  <a:pt x="3929"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6" name="Google Shape;166;p19"/>
          <p:cNvSpPr/>
          <p:nvPr/>
        </p:nvSpPr>
        <p:spPr>
          <a:xfrm>
            <a:off x="6872133" y="6042800"/>
            <a:ext cx="47856" cy="64793"/>
          </a:xfrm>
          <a:custGeom>
            <a:avLst/>
            <a:gdLst/>
            <a:ahLst/>
            <a:cxnLst/>
            <a:rect l="l" t="t" r="r" b="b"/>
            <a:pathLst>
              <a:path w="1311" h="1775" extrusionOk="0">
                <a:moveTo>
                  <a:pt x="72" y="0"/>
                </a:moveTo>
                <a:lnTo>
                  <a:pt x="72" y="977"/>
                </a:lnTo>
                <a:cubicBezTo>
                  <a:pt x="155" y="941"/>
                  <a:pt x="239" y="917"/>
                  <a:pt x="310" y="905"/>
                </a:cubicBezTo>
                <a:cubicBezTo>
                  <a:pt x="382" y="881"/>
                  <a:pt x="453" y="869"/>
                  <a:pt x="513" y="869"/>
                </a:cubicBezTo>
                <a:cubicBezTo>
                  <a:pt x="620" y="869"/>
                  <a:pt x="703" y="905"/>
                  <a:pt x="775" y="953"/>
                </a:cubicBezTo>
                <a:cubicBezTo>
                  <a:pt x="834" y="1000"/>
                  <a:pt x="870" y="1084"/>
                  <a:pt x="870" y="1167"/>
                </a:cubicBezTo>
                <a:cubicBezTo>
                  <a:pt x="870" y="1262"/>
                  <a:pt x="834" y="1334"/>
                  <a:pt x="775" y="1381"/>
                </a:cubicBezTo>
                <a:cubicBezTo>
                  <a:pt x="703" y="1441"/>
                  <a:pt x="620" y="1465"/>
                  <a:pt x="513" y="1465"/>
                </a:cubicBezTo>
                <a:cubicBezTo>
                  <a:pt x="441" y="1465"/>
                  <a:pt x="358" y="1453"/>
                  <a:pt x="275" y="1429"/>
                </a:cubicBezTo>
                <a:cubicBezTo>
                  <a:pt x="191" y="1393"/>
                  <a:pt x="96" y="1358"/>
                  <a:pt x="1" y="1298"/>
                </a:cubicBezTo>
                <a:lnTo>
                  <a:pt x="1" y="1655"/>
                </a:lnTo>
                <a:cubicBezTo>
                  <a:pt x="96" y="1691"/>
                  <a:pt x="191" y="1727"/>
                  <a:pt x="286" y="1739"/>
                </a:cubicBezTo>
                <a:cubicBezTo>
                  <a:pt x="394" y="1762"/>
                  <a:pt x="489" y="1774"/>
                  <a:pt x="584" y="1774"/>
                </a:cubicBezTo>
                <a:cubicBezTo>
                  <a:pt x="810" y="1774"/>
                  <a:pt x="989" y="1715"/>
                  <a:pt x="1120" y="1608"/>
                </a:cubicBezTo>
                <a:cubicBezTo>
                  <a:pt x="1251" y="1501"/>
                  <a:pt x="1310" y="1358"/>
                  <a:pt x="1310" y="1167"/>
                </a:cubicBezTo>
                <a:cubicBezTo>
                  <a:pt x="1310" y="977"/>
                  <a:pt x="1251" y="834"/>
                  <a:pt x="1132" y="727"/>
                </a:cubicBezTo>
                <a:cubicBezTo>
                  <a:pt x="1013" y="619"/>
                  <a:pt x="858" y="572"/>
                  <a:pt x="644" y="572"/>
                </a:cubicBezTo>
                <a:lnTo>
                  <a:pt x="536" y="572"/>
                </a:lnTo>
                <a:cubicBezTo>
                  <a:pt x="501" y="584"/>
                  <a:pt x="465" y="584"/>
                  <a:pt x="429" y="596"/>
                </a:cubicBezTo>
                <a:lnTo>
                  <a:pt x="429" y="322"/>
                </a:lnTo>
                <a:lnTo>
                  <a:pt x="1191" y="322"/>
                </a:lnTo>
                <a:lnTo>
                  <a:pt x="119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7" name="Google Shape;167;p19"/>
          <p:cNvSpPr/>
          <p:nvPr/>
        </p:nvSpPr>
        <p:spPr>
          <a:xfrm>
            <a:off x="4611351" y="5240459"/>
            <a:ext cx="185181" cy="185181"/>
          </a:xfrm>
          <a:custGeom>
            <a:avLst/>
            <a:gdLst/>
            <a:ahLst/>
            <a:cxnLst/>
            <a:rect l="l" t="t" r="r" b="b"/>
            <a:pathLst>
              <a:path w="5073" h="5073" extrusionOk="0">
                <a:moveTo>
                  <a:pt x="2537" y="0"/>
                </a:moveTo>
                <a:cubicBezTo>
                  <a:pt x="1132" y="0"/>
                  <a:pt x="1" y="1143"/>
                  <a:pt x="1" y="2536"/>
                </a:cubicBezTo>
                <a:cubicBezTo>
                  <a:pt x="1" y="3941"/>
                  <a:pt x="1132" y="5072"/>
                  <a:pt x="2537" y="5072"/>
                </a:cubicBezTo>
                <a:cubicBezTo>
                  <a:pt x="3942" y="5072"/>
                  <a:pt x="5073" y="3941"/>
                  <a:pt x="5073" y="2536"/>
                </a:cubicBezTo>
                <a:cubicBezTo>
                  <a:pt x="5073" y="1143"/>
                  <a:pt x="3942" y="0"/>
                  <a:pt x="253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8" name="Google Shape;168;p19"/>
          <p:cNvSpPr/>
          <p:nvPr/>
        </p:nvSpPr>
        <p:spPr>
          <a:xfrm>
            <a:off x="4687865" y="5298685"/>
            <a:ext cx="47856" cy="63516"/>
          </a:xfrm>
          <a:custGeom>
            <a:avLst/>
            <a:gdLst/>
            <a:ahLst/>
            <a:cxnLst/>
            <a:rect l="l" t="t" r="r" b="b"/>
            <a:pathLst>
              <a:path w="1311" h="1740" extrusionOk="0">
                <a:moveTo>
                  <a:pt x="0" y="1"/>
                </a:moveTo>
                <a:lnTo>
                  <a:pt x="0" y="334"/>
                </a:lnTo>
                <a:lnTo>
                  <a:pt x="834" y="334"/>
                </a:lnTo>
                <a:lnTo>
                  <a:pt x="191" y="1739"/>
                </a:lnTo>
                <a:lnTo>
                  <a:pt x="631" y="1739"/>
                </a:lnTo>
                <a:lnTo>
                  <a:pt x="1310" y="251"/>
                </a:lnTo>
                <a:lnTo>
                  <a:pt x="13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 name="Google Shape;169;p19"/>
          <p:cNvSpPr/>
          <p:nvPr/>
        </p:nvSpPr>
        <p:spPr>
          <a:xfrm>
            <a:off x="4658733" y="2965146"/>
            <a:ext cx="184744" cy="185181"/>
          </a:xfrm>
          <a:custGeom>
            <a:avLst/>
            <a:gdLst/>
            <a:ahLst/>
            <a:cxnLst/>
            <a:rect l="l" t="t" r="r" b="b"/>
            <a:pathLst>
              <a:path w="5061" h="5073" extrusionOk="0">
                <a:moveTo>
                  <a:pt x="2537" y="0"/>
                </a:moveTo>
                <a:cubicBezTo>
                  <a:pt x="1132" y="0"/>
                  <a:pt x="1" y="1131"/>
                  <a:pt x="1" y="2536"/>
                </a:cubicBezTo>
                <a:cubicBezTo>
                  <a:pt x="1" y="3929"/>
                  <a:pt x="1132" y="5072"/>
                  <a:pt x="2537" y="5072"/>
                </a:cubicBezTo>
                <a:cubicBezTo>
                  <a:pt x="3930" y="5072"/>
                  <a:pt x="5061" y="3929"/>
                  <a:pt x="5061" y="2536"/>
                </a:cubicBezTo>
                <a:cubicBezTo>
                  <a:pt x="5061" y="1131"/>
                  <a:pt x="3930" y="0"/>
                  <a:pt x="253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0" name="Google Shape;170;p19"/>
          <p:cNvSpPr/>
          <p:nvPr/>
        </p:nvSpPr>
        <p:spPr>
          <a:xfrm>
            <a:off x="4725884" y="3022093"/>
            <a:ext cx="50448" cy="65633"/>
          </a:xfrm>
          <a:custGeom>
            <a:avLst/>
            <a:gdLst/>
            <a:ahLst/>
            <a:cxnLst/>
            <a:rect l="l" t="t" r="r" b="b"/>
            <a:pathLst>
              <a:path w="1382" h="1798" extrusionOk="0">
                <a:moveTo>
                  <a:pt x="667" y="286"/>
                </a:moveTo>
                <a:cubicBezTo>
                  <a:pt x="751" y="286"/>
                  <a:pt x="810" y="310"/>
                  <a:pt x="846" y="357"/>
                </a:cubicBezTo>
                <a:cubicBezTo>
                  <a:pt x="882" y="417"/>
                  <a:pt x="906" y="488"/>
                  <a:pt x="906" y="583"/>
                </a:cubicBezTo>
                <a:cubicBezTo>
                  <a:pt x="906" y="691"/>
                  <a:pt x="882" y="762"/>
                  <a:pt x="846" y="822"/>
                </a:cubicBezTo>
                <a:cubicBezTo>
                  <a:pt x="810" y="869"/>
                  <a:pt x="751" y="893"/>
                  <a:pt x="667" y="893"/>
                </a:cubicBezTo>
                <a:cubicBezTo>
                  <a:pt x="584" y="893"/>
                  <a:pt x="525" y="869"/>
                  <a:pt x="489" y="822"/>
                </a:cubicBezTo>
                <a:cubicBezTo>
                  <a:pt x="453" y="762"/>
                  <a:pt x="429" y="691"/>
                  <a:pt x="429" y="583"/>
                </a:cubicBezTo>
                <a:cubicBezTo>
                  <a:pt x="429" y="488"/>
                  <a:pt x="453" y="417"/>
                  <a:pt x="489" y="357"/>
                </a:cubicBezTo>
                <a:cubicBezTo>
                  <a:pt x="525" y="310"/>
                  <a:pt x="584" y="286"/>
                  <a:pt x="667" y="286"/>
                </a:cubicBezTo>
                <a:close/>
                <a:moveTo>
                  <a:pt x="667" y="0"/>
                </a:moveTo>
                <a:cubicBezTo>
                  <a:pt x="465" y="0"/>
                  <a:pt x="298" y="60"/>
                  <a:pt x="179" y="167"/>
                </a:cubicBezTo>
                <a:cubicBezTo>
                  <a:pt x="60" y="286"/>
                  <a:pt x="1" y="429"/>
                  <a:pt x="1" y="619"/>
                </a:cubicBezTo>
                <a:cubicBezTo>
                  <a:pt x="1" y="786"/>
                  <a:pt x="48" y="929"/>
                  <a:pt x="167" y="1024"/>
                </a:cubicBezTo>
                <a:cubicBezTo>
                  <a:pt x="275" y="1131"/>
                  <a:pt x="417" y="1191"/>
                  <a:pt x="596" y="1191"/>
                </a:cubicBezTo>
                <a:cubicBezTo>
                  <a:pt x="667" y="1191"/>
                  <a:pt x="727" y="1179"/>
                  <a:pt x="787" y="1155"/>
                </a:cubicBezTo>
                <a:cubicBezTo>
                  <a:pt x="846" y="1131"/>
                  <a:pt x="906" y="1107"/>
                  <a:pt x="953" y="1072"/>
                </a:cubicBezTo>
                <a:lnTo>
                  <a:pt x="953" y="1072"/>
                </a:lnTo>
                <a:cubicBezTo>
                  <a:pt x="941" y="1214"/>
                  <a:pt x="906" y="1322"/>
                  <a:pt x="822" y="1405"/>
                </a:cubicBezTo>
                <a:cubicBezTo>
                  <a:pt x="751" y="1476"/>
                  <a:pt x="644" y="1512"/>
                  <a:pt x="513" y="1512"/>
                </a:cubicBezTo>
                <a:cubicBezTo>
                  <a:pt x="453" y="1512"/>
                  <a:pt x="382" y="1500"/>
                  <a:pt x="322" y="1488"/>
                </a:cubicBezTo>
                <a:cubicBezTo>
                  <a:pt x="251" y="1465"/>
                  <a:pt x="191" y="1441"/>
                  <a:pt x="120" y="1405"/>
                </a:cubicBezTo>
                <a:lnTo>
                  <a:pt x="120" y="1726"/>
                </a:lnTo>
                <a:cubicBezTo>
                  <a:pt x="191" y="1750"/>
                  <a:pt x="263" y="1774"/>
                  <a:pt x="334" y="1786"/>
                </a:cubicBezTo>
                <a:cubicBezTo>
                  <a:pt x="406" y="1798"/>
                  <a:pt x="489" y="1798"/>
                  <a:pt x="572" y="1798"/>
                </a:cubicBezTo>
                <a:cubicBezTo>
                  <a:pt x="822" y="1798"/>
                  <a:pt x="1025" y="1726"/>
                  <a:pt x="1168" y="1560"/>
                </a:cubicBezTo>
                <a:cubicBezTo>
                  <a:pt x="1310" y="1393"/>
                  <a:pt x="1382" y="1167"/>
                  <a:pt x="1382" y="881"/>
                </a:cubicBezTo>
                <a:cubicBezTo>
                  <a:pt x="1382" y="595"/>
                  <a:pt x="1322" y="381"/>
                  <a:pt x="1191" y="226"/>
                </a:cubicBezTo>
                <a:cubicBezTo>
                  <a:pt x="1072" y="83"/>
                  <a:pt x="894" y="0"/>
                  <a:pt x="66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1" name="Google Shape;171;p19"/>
          <p:cNvSpPr/>
          <p:nvPr/>
        </p:nvSpPr>
        <p:spPr>
          <a:xfrm>
            <a:off x="7717666" y="2899303"/>
            <a:ext cx="76548" cy="73919"/>
          </a:xfrm>
          <a:custGeom>
            <a:avLst/>
            <a:gdLst/>
            <a:ahLst/>
            <a:cxnLst/>
            <a:rect l="l" t="t" r="r" b="b"/>
            <a:pathLst>
              <a:path w="2097" h="2025" extrusionOk="0">
                <a:moveTo>
                  <a:pt x="2096" y="0"/>
                </a:moveTo>
                <a:lnTo>
                  <a:pt x="1" y="1703"/>
                </a:lnTo>
                <a:lnTo>
                  <a:pt x="1989" y="2024"/>
                </a:lnTo>
                <a:lnTo>
                  <a:pt x="2096"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2" name="Google Shape;172;p19"/>
          <p:cNvSpPr/>
          <p:nvPr/>
        </p:nvSpPr>
        <p:spPr>
          <a:xfrm>
            <a:off x="8190837" y="3961220"/>
            <a:ext cx="98668" cy="55229"/>
          </a:xfrm>
          <a:custGeom>
            <a:avLst/>
            <a:gdLst/>
            <a:ahLst/>
            <a:cxnLst/>
            <a:rect l="l" t="t" r="r" b="b"/>
            <a:pathLst>
              <a:path w="2703" h="1513" extrusionOk="0">
                <a:moveTo>
                  <a:pt x="0" y="1"/>
                </a:moveTo>
                <a:lnTo>
                  <a:pt x="1334" y="1513"/>
                </a:lnTo>
                <a:lnTo>
                  <a:pt x="2703" y="36"/>
                </a:lnTo>
                <a:lnTo>
                  <a:pt x="0"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3" name="Google Shape;173;p19"/>
          <p:cNvSpPr/>
          <p:nvPr/>
        </p:nvSpPr>
        <p:spPr>
          <a:xfrm>
            <a:off x="7929421" y="5205077"/>
            <a:ext cx="83081" cy="72167"/>
          </a:xfrm>
          <a:custGeom>
            <a:avLst/>
            <a:gdLst/>
            <a:ahLst/>
            <a:cxnLst/>
            <a:rect l="l" t="t" r="r" b="b"/>
            <a:pathLst>
              <a:path w="2276" h="1977" extrusionOk="0">
                <a:moveTo>
                  <a:pt x="1" y="0"/>
                </a:moveTo>
                <a:lnTo>
                  <a:pt x="322" y="1977"/>
                </a:lnTo>
                <a:lnTo>
                  <a:pt x="2275" y="1441"/>
                </a:lnTo>
                <a:lnTo>
                  <a:pt x="1"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4" name="Google Shape;174;p19"/>
          <p:cNvSpPr/>
          <p:nvPr/>
        </p:nvSpPr>
        <p:spPr>
          <a:xfrm>
            <a:off x="6997480" y="5960538"/>
            <a:ext cx="71328" cy="87389"/>
          </a:xfrm>
          <a:custGeom>
            <a:avLst/>
            <a:gdLst/>
            <a:ahLst/>
            <a:cxnLst/>
            <a:rect l="l" t="t" r="r" b="b"/>
            <a:pathLst>
              <a:path w="1954" h="2394" extrusionOk="0">
                <a:moveTo>
                  <a:pt x="703" y="0"/>
                </a:moveTo>
                <a:lnTo>
                  <a:pt x="0" y="1893"/>
                </a:lnTo>
                <a:lnTo>
                  <a:pt x="1953" y="2394"/>
                </a:lnTo>
                <a:lnTo>
                  <a:pt x="70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5" name="Google Shape;175;p19"/>
          <p:cNvSpPr/>
          <p:nvPr/>
        </p:nvSpPr>
        <p:spPr>
          <a:xfrm>
            <a:off x="5810943" y="6069904"/>
            <a:ext cx="68699" cy="92171"/>
          </a:xfrm>
          <a:custGeom>
            <a:avLst/>
            <a:gdLst/>
            <a:ahLst/>
            <a:cxnLst/>
            <a:rect l="l" t="t" r="r" b="b"/>
            <a:pathLst>
              <a:path w="1882" h="2525" extrusionOk="0">
                <a:moveTo>
                  <a:pt x="1882" y="1"/>
                </a:moveTo>
                <a:lnTo>
                  <a:pt x="0" y="739"/>
                </a:lnTo>
                <a:lnTo>
                  <a:pt x="941" y="2525"/>
                </a:lnTo>
                <a:lnTo>
                  <a:pt x="1882"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6" name="Google Shape;176;p19"/>
          <p:cNvSpPr/>
          <p:nvPr/>
        </p:nvSpPr>
        <p:spPr>
          <a:xfrm>
            <a:off x="4313939" y="4248274"/>
            <a:ext cx="98267" cy="55668"/>
          </a:xfrm>
          <a:custGeom>
            <a:avLst/>
            <a:gdLst/>
            <a:ahLst/>
            <a:cxnLst/>
            <a:rect l="l" t="t" r="r" b="b"/>
            <a:pathLst>
              <a:path w="2692" h="1525" extrusionOk="0">
                <a:moveTo>
                  <a:pt x="1381" y="1"/>
                </a:moveTo>
                <a:lnTo>
                  <a:pt x="0" y="1477"/>
                </a:lnTo>
                <a:lnTo>
                  <a:pt x="2691" y="1525"/>
                </a:lnTo>
                <a:lnTo>
                  <a:pt x="1381"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7" name="Google Shape;177;p19"/>
          <p:cNvSpPr/>
          <p:nvPr/>
        </p:nvSpPr>
        <p:spPr>
          <a:xfrm>
            <a:off x="4611354" y="3150340"/>
            <a:ext cx="86951" cy="71328"/>
          </a:xfrm>
          <a:custGeom>
            <a:avLst/>
            <a:gdLst/>
            <a:ahLst/>
            <a:cxnLst/>
            <a:rect l="l" t="t" r="r" b="b"/>
            <a:pathLst>
              <a:path w="2382" h="1954" extrusionOk="0">
                <a:moveTo>
                  <a:pt x="1894" y="1"/>
                </a:moveTo>
                <a:lnTo>
                  <a:pt x="0" y="691"/>
                </a:lnTo>
                <a:lnTo>
                  <a:pt x="2382" y="1953"/>
                </a:lnTo>
                <a:lnTo>
                  <a:pt x="1894"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8" name="Google Shape;178;p19"/>
          <p:cNvSpPr/>
          <p:nvPr/>
        </p:nvSpPr>
        <p:spPr>
          <a:xfrm rot="778218">
            <a:off x="5477420" y="2414980"/>
            <a:ext cx="72169" cy="84800"/>
          </a:xfrm>
          <a:custGeom>
            <a:avLst/>
            <a:gdLst/>
            <a:ahLst/>
            <a:cxnLst/>
            <a:rect l="l" t="t" r="r" b="b"/>
            <a:pathLst>
              <a:path w="1977" h="2323" extrusionOk="0">
                <a:moveTo>
                  <a:pt x="1" y="1"/>
                </a:moveTo>
                <a:lnTo>
                  <a:pt x="1370" y="2323"/>
                </a:lnTo>
                <a:lnTo>
                  <a:pt x="1977" y="394"/>
                </a:lnTo>
                <a:lnTo>
                  <a:pt x="1"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9" name="Google Shape;179;p19"/>
          <p:cNvSpPr/>
          <p:nvPr/>
        </p:nvSpPr>
        <p:spPr>
          <a:xfrm>
            <a:off x="4775261" y="5416758"/>
            <a:ext cx="78263" cy="73481"/>
          </a:xfrm>
          <a:custGeom>
            <a:avLst/>
            <a:gdLst/>
            <a:ahLst/>
            <a:cxnLst/>
            <a:rect l="l" t="t" r="r" b="b"/>
            <a:pathLst>
              <a:path w="2144" h="2013" extrusionOk="0">
                <a:moveTo>
                  <a:pt x="155" y="1"/>
                </a:moveTo>
                <a:lnTo>
                  <a:pt x="0" y="2013"/>
                </a:lnTo>
                <a:lnTo>
                  <a:pt x="2143" y="370"/>
                </a:lnTo>
                <a:lnTo>
                  <a:pt x="15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80" name="Google Shape;180;p19"/>
          <p:cNvSpPr txBox="1"/>
          <p:nvPr/>
        </p:nvSpPr>
        <p:spPr>
          <a:xfrm>
            <a:off x="8944717" y="3335300"/>
            <a:ext cx="2098800" cy="573200"/>
          </a:xfrm>
          <a:prstGeom prst="rect">
            <a:avLst/>
          </a:prstGeom>
          <a:noFill/>
          <a:ln>
            <a:noFill/>
          </a:ln>
        </p:spPr>
        <p:txBody>
          <a:bodyPr spcFirstLastPara="1" wrap="square" lIns="121900" tIns="121900" rIns="121900" bIns="121900" anchor="ctr" anchorCtr="0">
            <a:noAutofit/>
          </a:bodyPr>
          <a:lstStyle/>
          <a:p>
            <a:r>
              <a:rPr lang="en-GB" sz="1600" b="1">
                <a:solidFill>
                  <a:srgbClr val="EA4335"/>
                </a:solidFill>
                <a:latin typeface="Google Sans"/>
                <a:ea typeface="Google Sans"/>
                <a:cs typeface="Google Sans"/>
                <a:sym typeface="Google Sans"/>
              </a:rPr>
              <a:t>Machine Learning Feasibility Study</a:t>
            </a:r>
            <a:endParaRPr sz="1600" b="1">
              <a:solidFill>
                <a:srgbClr val="EA4335"/>
              </a:solidFill>
              <a:latin typeface="Google Sans"/>
              <a:ea typeface="Google Sans"/>
              <a:cs typeface="Google Sans"/>
              <a:sym typeface="Google Sans"/>
            </a:endParaRPr>
          </a:p>
        </p:txBody>
      </p:sp>
      <p:sp>
        <p:nvSpPr>
          <p:cNvPr id="181" name="Google Shape;181;p19"/>
          <p:cNvSpPr txBox="1"/>
          <p:nvPr/>
        </p:nvSpPr>
        <p:spPr>
          <a:xfrm>
            <a:off x="8213217" y="1921067"/>
            <a:ext cx="2098800" cy="573200"/>
          </a:xfrm>
          <a:prstGeom prst="rect">
            <a:avLst/>
          </a:prstGeom>
          <a:noFill/>
          <a:ln>
            <a:noFill/>
          </a:ln>
        </p:spPr>
        <p:txBody>
          <a:bodyPr spcFirstLastPara="1" wrap="square" lIns="121900" tIns="121900" rIns="121900" bIns="121900" anchor="ctr" anchorCtr="0">
            <a:noAutofit/>
          </a:bodyPr>
          <a:lstStyle/>
          <a:p>
            <a:r>
              <a:rPr lang="en-GB" sz="1600" b="1">
                <a:solidFill>
                  <a:srgbClr val="4285F4"/>
                </a:solidFill>
                <a:latin typeface="Google Sans"/>
                <a:ea typeface="Google Sans"/>
                <a:cs typeface="Google Sans"/>
                <a:sym typeface="Google Sans"/>
              </a:rPr>
              <a:t>Cloud Discover:</a:t>
            </a:r>
            <a:endParaRPr sz="1600" b="1">
              <a:solidFill>
                <a:srgbClr val="4285F4"/>
              </a:solidFill>
              <a:latin typeface="Google Sans"/>
              <a:ea typeface="Google Sans"/>
              <a:cs typeface="Google Sans"/>
              <a:sym typeface="Google Sans"/>
            </a:endParaRPr>
          </a:p>
          <a:p>
            <a:r>
              <a:rPr lang="en-GB" sz="1600" b="1">
                <a:solidFill>
                  <a:srgbClr val="4285F4"/>
                </a:solidFill>
                <a:latin typeface="Google Sans"/>
                <a:ea typeface="Google Sans"/>
                <a:cs typeface="Google Sans"/>
                <a:sym typeface="Google Sans"/>
              </a:rPr>
              <a:t>Machine Learning</a:t>
            </a:r>
            <a:endParaRPr sz="1600" b="1">
              <a:solidFill>
                <a:srgbClr val="4285F4"/>
              </a:solidFill>
              <a:latin typeface="Google Sans"/>
              <a:ea typeface="Google Sans"/>
              <a:cs typeface="Google Sans"/>
              <a:sym typeface="Google Sans"/>
            </a:endParaRPr>
          </a:p>
        </p:txBody>
      </p:sp>
      <p:sp>
        <p:nvSpPr>
          <p:cNvPr id="182" name="Google Shape;182;p19"/>
          <p:cNvSpPr txBox="1"/>
          <p:nvPr/>
        </p:nvSpPr>
        <p:spPr>
          <a:xfrm>
            <a:off x="7750751" y="5984533"/>
            <a:ext cx="2663600" cy="573200"/>
          </a:xfrm>
          <a:prstGeom prst="rect">
            <a:avLst/>
          </a:prstGeom>
          <a:noFill/>
          <a:ln>
            <a:noFill/>
          </a:ln>
        </p:spPr>
        <p:txBody>
          <a:bodyPr spcFirstLastPara="1" wrap="square" lIns="121900" tIns="121900" rIns="121900" bIns="121900" anchor="ctr" anchorCtr="0">
            <a:noAutofit/>
          </a:bodyPr>
          <a:lstStyle/>
          <a:p>
            <a:r>
              <a:rPr lang="en-GB" sz="1600" b="1">
                <a:solidFill>
                  <a:srgbClr val="FBBC05"/>
                </a:solidFill>
                <a:latin typeface="Google Sans"/>
                <a:ea typeface="Google Sans"/>
                <a:cs typeface="Google Sans"/>
                <a:sym typeface="Google Sans"/>
              </a:rPr>
              <a:t>Cloud Deploy Machine Learning for MVM</a:t>
            </a:r>
            <a:endParaRPr sz="1600" b="1">
              <a:solidFill>
                <a:srgbClr val="FBBC05"/>
              </a:solidFill>
              <a:latin typeface="Google Sans"/>
              <a:ea typeface="Google Sans"/>
              <a:cs typeface="Google Sans"/>
              <a:sym typeface="Google Sans"/>
            </a:endParaRPr>
          </a:p>
        </p:txBody>
      </p:sp>
      <p:sp>
        <p:nvSpPr>
          <p:cNvPr id="183" name="Google Shape;183;p19"/>
          <p:cNvSpPr txBox="1"/>
          <p:nvPr/>
        </p:nvSpPr>
        <p:spPr>
          <a:xfrm>
            <a:off x="1148481" y="3132500"/>
            <a:ext cx="2595600" cy="573200"/>
          </a:xfrm>
          <a:prstGeom prst="rect">
            <a:avLst/>
          </a:prstGeom>
          <a:noFill/>
          <a:ln>
            <a:noFill/>
          </a:ln>
        </p:spPr>
        <p:txBody>
          <a:bodyPr spcFirstLastPara="1" wrap="square" lIns="121900" tIns="121900" rIns="121900" bIns="121900" anchor="ctr" anchorCtr="0">
            <a:noAutofit/>
          </a:bodyPr>
          <a:lstStyle/>
          <a:p>
            <a:r>
              <a:rPr lang="en-GB" sz="1600" b="1">
                <a:solidFill>
                  <a:srgbClr val="34A853"/>
                </a:solidFill>
                <a:latin typeface="Google Sans"/>
                <a:ea typeface="Google Sans"/>
                <a:cs typeface="Google Sans"/>
                <a:sym typeface="Google Sans"/>
              </a:rPr>
              <a:t>Cloud Deploy Machine Learning for Production</a:t>
            </a:r>
            <a:endParaRPr sz="1600" b="1">
              <a:solidFill>
                <a:srgbClr val="34A853"/>
              </a:solidFill>
              <a:latin typeface="Google Sans"/>
              <a:ea typeface="Google Sans"/>
              <a:cs typeface="Google Sans"/>
              <a:sym typeface="Google Sans"/>
            </a:endParaRPr>
          </a:p>
        </p:txBody>
      </p:sp>
      <p:sp>
        <p:nvSpPr>
          <p:cNvPr id="184" name="Google Shape;184;p19"/>
          <p:cNvSpPr txBox="1"/>
          <p:nvPr/>
        </p:nvSpPr>
        <p:spPr>
          <a:xfrm>
            <a:off x="6499665" y="1920133"/>
            <a:ext cx="13992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Define Business Use Cases</a:t>
            </a:r>
            <a:endParaRPr sz="1067" b="1">
              <a:solidFill>
                <a:srgbClr val="434343"/>
              </a:solidFill>
              <a:latin typeface="Google Sans"/>
              <a:ea typeface="Google Sans"/>
              <a:cs typeface="Google Sans"/>
              <a:sym typeface="Google Sans"/>
            </a:endParaRPr>
          </a:p>
        </p:txBody>
      </p:sp>
      <p:sp>
        <p:nvSpPr>
          <p:cNvPr id="185" name="Google Shape;185;p19"/>
          <p:cNvSpPr txBox="1"/>
          <p:nvPr/>
        </p:nvSpPr>
        <p:spPr>
          <a:xfrm>
            <a:off x="8051513" y="2892412"/>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Data </a:t>
            </a:r>
            <a:endParaRPr sz="1067" b="1">
              <a:solidFill>
                <a:srgbClr val="434343"/>
              </a:solidFill>
              <a:latin typeface="Google Sans"/>
              <a:ea typeface="Google Sans"/>
              <a:cs typeface="Google Sans"/>
              <a:sym typeface="Google Sans"/>
            </a:endParaRPr>
          </a:p>
          <a:p>
            <a:r>
              <a:rPr lang="en-GB" sz="1067" b="1">
                <a:solidFill>
                  <a:srgbClr val="434343"/>
                </a:solidFill>
                <a:latin typeface="Google Sans"/>
                <a:ea typeface="Google Sans"/>
                <a:cs typeface="Google Sans"/>
                <a:sym typeface="Google Sans"/>
              </a:rPr>
              <a:t>Exploration</a:t>
            </a:r>
            <a:endParaRPr sz="1067" b="1">
              <a:solidFill>
                <a:srgbClr val="434343"/>
              </a:solidFill>
              <a:latin typeface="Google Sans"/>
              <a:ea typeface="Google Sans"/>
              <a:cs typeface="Google Sans"/>
              <a:sym typeface="Google Sans"/>
            </a:endParaRPr>
          </a:p>
        </p:txBody>
      </p:sp>
      <p:sp>
        <p:nvSpPr>
          <p:cNvPr id="186" name="Google Shape;186;p19"/>
          <p:cNvSpPr txBox="1"/>
          <p:nvPr/>
        </p:nvSpPr>
        <p:spPr>
          <a:xfrm>
            <a:off x="8347284" y="3998328"/>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Select </a:t>
            </a:r>
            <a:endParaRPr sz="1067" b="1">
              <a:solidFill>
                <a:srgbClr val="434343"/>
              </a:solidFill>
              <a:latin typeface="Google Sans"/>
              <a:ea typeface="Google Sans"/>
              <a:cs typeface="Google Sans"/>
              <a:sym typeface="Google Sans"/>
            </a:endParaRPr>
          </a:p>
          <a:p>
            <a:r>
              <a:rPr lang="en-GB" sz="1067" b="1">
                <a:solidFill>
                  <a:srgbClr val="434343"/>
                </a:solidFill>
                <a:latin typeface="Google Sans"/>
                <a:ea typeface="Google Sans"/>
                <a:cs typeface="Google Sans"/>
                <a:sym typeface="Google Sans"/>
              </a:rPr>
              <a:t>Algorithm</a:t>
            </a:r>
            <a:endParaRPr sz="1067" b="1">
              <a:solidFill>
                <a:srgbClr val="434343"/>
              </a:solidFill>
              <a:latin typeface="Google Sans"/>
              <a:ea typeface="Google Sans"/>
              <a:cs typeface="Google Sans"/>
              <a:sym typeface="Google Sans"/>
            </a:endParaRPr>
          </a:p>
        </p:txBody>
      </p:sp>
      <p:sp>
        <p:nvSpPr>
          <p:cNvPr id="187" name="Google Shape;187;p19"/>
          <p:cNvSpPr txBox="1"/>
          <p:nvPr/>
        </p:nvSpPr>
        <p:spPr>
          <a:xfrm>
            <a:off x="8009036" y="5215169"/>
            <a:ext cx="13992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Data Pipeline and Feature Engineering</a:t>
            </a:r>
            <a:endParaRPr sz="1067" b="1">
              <a:solidFill>
                <a:srgbClr val="434343"/>
              </a:solidFill>
              <a:latin typeface="Google Sans"/>
              <a:ea typeface="Google Sans"/>
              <a:cs typeface="Google Sans"/>
              <a:sym typeface="Google Sans"/>
            </a:endParaRPr>
          </a:p>
        </p:txBody>
      </p:sp>
      <p:sp>
        <p:nvSpPr>
          <p:cNvPr id="188" name="Google Shape;188;p19"/>
          <p:cNvSpPr txBox="1"/>
          <p:nvPr/>
        </p:nvSpPr>
        <p:spPr>
          <a:xfrm>
            <a:off x="6315283" y="6241384"/>
            <a:ext cx="11760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Build ML</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Model</a:t>
            </a:r>
            <a:endParaRPr sz="1067" b="1">
              <a:solidFill>
                <a:srgbClr val="434343"/>
              </a:solidFill>
              <a:latin typeface="Google Sans"/>
              <a:ea typeface="Google Sans"/>
              <a:cs typeface="Google Sans"/>
              <a:sym typeface="Google Sans"/>
            </a:endParaRPr>
          </a:p>
        </p:txBody>
      </p:sp>
      <p:sp>
        <p:nvSpPr>
          <p:cNvPr id="189" name="Google Shape;189;p19"/>
          <p:cNvSpPr txBox="1"/>
          <p:nvPr/>
        </p:nvSpPr>
        <p:spPr>
          <a:xfrm>
            <a:off x="5313484" y="6241367"/>
            <a:ext cx="91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Evaluate</a:t>
            </a:r>
            <a:endParaRPr sz="1067" b="1">
              <a:solidFill>
                <a:srgbClr val="434343"/>
              </a:solidFill>
              <a:latin typeface="Google Sans"/>
              <a:ea typeface="Google Sans"/>
              <a:cs typeface="Google Sans"/>
              <a:sym typeface="Google Sans"/>
            </a:endParaRPr>
          </a:p>
        </p:txBody>
      </p:sp>
      <p:sp>
        <p:nvSpPr>
          <p:cNvPr id="190" name="Google Shape;190;p19"/>
          <p:cNvSpPr txBox="1"/>
          <p:nvPr/>
        </p:nvSpPr>
        <p:spPr>
          <a:xfrm>
            <a:off x="3541216" y="5154025"/>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Present Results</a:t>
            </a:r>
            <a:endParaRPr sz="1067" b="1">
              <a:solidFill>
                <a:srgbClr val="434343"/>
              </a:solidFill>
              <a:latin typeface="Google Sans"/>
              <a:ea typeface="Google Sans"/>
              <a:cs typeface="Google Sans"/>
              <a:sym typeface="Google Sans"/>
            </a:endParaRPr>
          </a:p>
        </p:txBody>
      </p:sp>
      <p:sp>
        <p:nvSpPr>
          <p:cNvPr id="191" name="Google Shape;191;p19"/>
          <p:cNvSpPr txBox="1"/>
          <p:nvPr/>
        </p:nvSpPr>
        <p:spPr>
          <a:xfrm>
            <a:off x="3069553" y="3998328"/>
            <a:ext cx="1176000" cy="278000"/>
          </a:xfrm>
          <a:prstGeom prst="rect">
            <a:avLst/>
          </a:prstGeom>
          <a:noFill/>
          <a:ln>
            <a:noFill/>
          </a:ln>
        </p:spPr>
        <p:txBody>
          <a:bodyPr spcFirstLastPara="1" wrap="square" lIns="121900" tIns="121900" rIns="121900" bIns="121900" anchor="ctr" anchorCtr="0">
            <a:noAutofit/>
          </a:bodyPr>
          <a:lstStyle/>
          <a:p>
            <a:pPr algn="r"/>
            <a:r>
              <a:rPr lang="en-GB" sz="1067" b="1">
                <a:solidFill>
                  <a:srgbClr val="434343"/>
                </a:solidFill>
                <a:latin typeface="Google Sans"/>
                <a:ea typeface="Google Sans"/>
                <a:cs typeface="Google Sans"/>
                <a:sym typeface="Google Sans"/>
              </a:rPr>
              <a:t>Plan for Deployment</a:t>
            </a:r>
            <a:endParaRPr sz="1067" b="1">
              <a:solidFill>
                <a:srgbClr val="434343"/>
              </a:solidFill>
              <a:latin typeface="Google Sans"/>
              <a:ea typeface="Google Sans"/>
              <a:cs typeface="Google Sans"/>
              <a:sym typeface="Google Sans"/>
            </a:endParaRPr>
          </a:p>
        </p:txBody>
      </p:sp>
      <p:sp>
        <p:nvSpPr>
          <p:cNvPr id="192" name="Google Shape;192;p19"/>
          <p:cNvSpPr txBox="1"/>
          <p:nvPr/>
        </p:nvSpPr>
        <p:spPr>
          <a:xfrm>
            <a:off x="3309351" y="2884733"/>
            <a:ext cx="1290800" cy="278000"/>
          </a:xfrm>
          <a:prstGeom prst="rect">
            <a:avLst/>
          </a:prstGeom>
          <a:noFill/>
          <a:ln>
            <a:noFill/>
          </a:ln>
        </p:spPr>
        <p:txBody>
          <a:bodyPr spcFirstLastPara="1" wrap="square" lIns="121900" tIns="121900" rIns="121900" bIns="121900" anchor="ctr" anchorCtr="0">
            <a:noAutofit/>
          </a:bodyPr>
          <a:lstStyle/>
          <a:p>
            <a:pPr algn="r"/>
            <a:r>
              <a:rPr lang="en-GB" sz="1067" b="1">
                <a:solidFill>
                  <a:srgbClr val="434343"/>
                </a:solidFill>
                <a:latin typeface="Google Sans"/>
                <a:ea typeface="Google Sans"/>
                <a:cs typeface="Google Sans"/>
                <a:sym typeface="Google Sans"/>
              </a:rPr>
              <a:t>Operationalize Model</a:t>
            </a:r>
            <a:endParaRPr sz="1067" b="1">
              <a:solidFill>
                <a:srgbClr val="434343"/>
              </a:solidFill>
              <a:latin typeface="Google Sans"/>
              <a:ea typeface="Google Sans"/>
              <a:cs typeface="Google Sans"/>
              <a:sym typeface="Google Sans"/>
            </a:endParaRPr>
          </a:p>
        </p:txBody>
      </p:sp>
      <p:sp>
        <p:nvSpPr>
          <p:cNvPr id="193" name="Google Shape;193;p19"/>
          <p:cNvSpPr txBox="1"/>
          <p:nvPr/>
        </p:nvSpPr>
        <p:spPr>
          <a:xfrm>
            <a:off x="5053513" y="1903567"/>
            <a:ext cx="11760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Monitor</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Model</a:t>
            </a:r>
            <a:endParaRPr sz="1067" b="1">
              <a:solidFill>
                <a:srgbClr val="434343"/>
              </a:solidFill>
              <a:latin typeface="Google Sans"/>
              <a:ea typeface="Google Sans"/>
              <a:cs typeface="Google Sans"/>
              <a:sym typeface="Google Sans"/>
            </a:endParaRPr>
          </a:p>
        </p:txBody>
      </p:sp>
      <p:sp>
        <p:nvSpPr>
          <p:cNvPr id="194" name="Google Shape;194;p19"/>
          <p:cNvSpPr/>
          <p:nvPr/>
        </p:nvSpPr>
        <p:spPr>
          <a:xfrm>
            <a:off x="5752614" y="2222747"/>
            <a:ext cx="1108421" cy="198820"/>
          </a:xfrm>
          <a:custGeom>
            <a:avLst/>
            <a:gdLst/>
            <a:ahLst/>
            <a:cxnLst/>
            <a:rect l="l" t="t" r="r" b="b"/>
            <a:pathLst>
              <a:path w="37938" h="6805" extrusionOk="0">
                <a:moveTo>
                  <a:pt x="680" y="6635"/>
                </a:moveTo>
                <a:lnTo>
                  <a:pt x="0" y="3629"/>
                </a:lnTo>
                <a:lnTo>
                  <a:pt x="1814" y="2665"/>
                </a:lnTo>
                <a:lnTo>
                  <a:pt x="18203" y="0"/>
                </a:lnTo>
                <a:lnTo>
                  <a:pt x="33628" y="2439"/>
                </a:lnTo>
                <a:lnTo>
                  <a:pt x="37938" y="3232"/>
                </a:lnTo>
                <a:lnTo>
                  <a:pt x="37314" y="6578"/>
                </a:lnTo>
                <a:lnTo>
                  <a:pt x="14347" y="5217"/>
                </a:lnTo>
                <a:lnTo>
                  <a:pt x="3743" y="6805"/>
                </a:lnTo>
                <a:close/>
              </a:path>
            </a:pathLst>
          </a:custGeom>
          <a:solidFill>
            <a:srgbClr val="FFFFFF"/>
          </a:solidFill>
          <a:ln>
            <a:noFill/>
          </a:ln>
        </p:spPr>
      </p:sp>
      <p:sp>
        <p:nvSpPr>
          <p:cNvPr id="195" name="Google Shape;195;p19"/>
          <p:cNvSpPr/>
          <p:nvPr/>
        </p:nvSpPr>
        <p:spPr>
          <a:xfrm>
            <a:off x="5780032" y="2293450"/>
            <a:ext cx="1053757" cy="77863"/>
          </a:xfrm>
          <a:custGeom>
            <a:avLst/>
            <a:gdLst/>
            <a:ahLst/>
            <a:cxnLst/>
            <a:rect l="l" t="t" r="r" b="b"/>
            <a:pathLst>
              <a:path w="36067" h="2665" extrusionOk="0">
                <a:moveTo>
                  <a:pt x="0" y="2665"/>
                </a:moveTo>
                <a:cubicBezTo>
                  <a:pt x="473" y="2533"/>
                  <a:pt x="1844" y="2117"/>
                  <a:pt x="2836" y="1871"/>
                </a:cubicBezTo>
                <a:cubicBezTo>
                  <a:pt x="3829" y="1625"/>
                  <a:pt x="4915" y="1380"/>
                  <a:pt x="5955" y="1191"/>
                </a:cubicBezTo>
                <a:cubicBezTo>
                  <a:pt x="6995" y="1002"/>
                  <a:pt x="8063" y="869"/>
                  <a:pt x="9074" y="737"/>
                </a:cubicBezTo>
                <a:cubicBezTo>
                  <a:pt x="10085" y="605"/>
                  <a:pt x="11031" y="501"/>
                  <a:pt x="12023" y="397"/>
                </a:cubicBezTo>
                <a:cubicBezTo>
                  <a:pt x="13015" y="293"/>
                  <a:pt x="14007" y="179"/>
                  <a:pt x="15028" y="113"/>
                </a:cubicBezTo>
                <a:cubicBezTo>
                  <a:pt x="16049" y="47"/>
                  <a:pt x="17126" y="0"/>
                  <a:pt x="18147" y="0"/>
                </a:cubicBezTo>
                <a:cubicBezTo>
                  <a:pt x="19168" y="0"/>
                  <a:pt x="20151" y="66"/>
                  <a:pt x="21153" y="113"/>
                </a:cubicBezTo>
                <a:cubicBezTo>
                  <a:pt x="22155" y="160"/>
                  <a:pt x="23137" y="189"/>
                  <a:pt x="24158" y="283"/>
                </a:cubicBezTo>
                <a:cubicBezTo>
                  <a:pt x="25179" y="378"/>
                  <a:pt x="26275" y="548"/>
                  <a:pt x="27277" y="680"/>
                </a:cubicBezTo>
                <a:cubicBezTo>
                  <a:pt x="28279" y="812"/>
                  <a:pt x="29168" y="907"/>
                  <a:pt x="30170" y="1077"/>
                </a:cubicBezTo>
                <a:cubicBezTo>
                  <a:pt x="31172" y="1247"/>
                  <a:pt x="32305" y="1484"/>
                  <a:pt x="33288" y="1701"/>
                </a:cubicBezTo>
                <a:cubicBezTo>
                  <a:pt x="34271" y="1919"/>
                  <a:pt x="35604" y="2269"/>
                  <a:pt x="36067" y="2382"/>
                </a:cubicBezTo>
              </a:path>
            </a:pathLst>
          </a:custGeom>
          <a:noFill/>
          <a:ln w="9525" cap="flat" cmpd="sng">
            <a:solidFill>
              <a:srgbClr val="B7B7B7"/>
            </a:solidFill>
            <a:prstDash val="dash"/>
            <a:round/>
            <a:headEnd type="none" w="med" len="med"/>
            <a:tailEnd type="none" w="med" len="med"/>
          </a:ln>
        </p:spPr>
      </p:sp>
      <p:sp>
        <p:nvSpPr>
          <p:cNvPr id="196" name="Google Shape;196;p19"/>
          <p:cNvSpPr/>
          <p:nvPr/>
        </p:nvSpPr>
        <p:spPr>
          <a:xfrm>
            <a:off x="6769766" y="2298213"/>
            <a:ext cx="66108" cy="94763"/>
          </a:xfrm>
          <a:custGeom>
            <a:avLst/>
            <a:gdLst/>
            <a:ahLst/>
            <a:cxnLst/>
            <a:rect l="l" t="t" r="r" b="b"/>
            <a:pathLst>
              <a:path w="1811" h="2596" extrusionOk="0">
                <a:moveTo>
                  <a:pt x="763" y="0"/>
                </a:moveTo>
                <a:lnTo>
                  <a:pt x="1" y="2596"/>
                </a:lnTo>
                <a:lnTo>
                  <a:pt x="1" y="2596"/>
                </a:lnTo>
                <a:lnTo>
                  <a:pt x="1811" y="1727"/>
                </a:lnTo>
                <a:lnTo>
                  <a:pt x="763" y="0"/>
                </a:lnTo>
                <a:close/>
              </a:path>
            </a:pathLst>
          </a:custGeom>
          <a:solidFill>
            <a:srgbClr val="B7B7B7"/>
          </a:solidFill>
          <a:ln>
            <a:noFill/>
          </a:ln>
        </p:spPr>
        <p:txBody>
          <a:bodyPr spcFirstLastPara="1" wrap="square" lIns="121900" tIns="121900" rIns="121900" bIns="121900" anchor="ctr" anchorCtr="0">
            <a:noAutofit/>
          </a:bodyPr>
          <a:lstStyle/>
          <a:p>
            <a:endParaRPr sz="2400"/>
          </a:p>
        </p:txBody>
      </p:sp>
      <p:cxnSp>
        <p:nvCxnSpPr>
          <p:cNvPr id="197" name="Google Shape;197;p19"/>
          <p:cNvCxnSpPr/>
          <p:nvPr/>
        </p:nvCxnSpPr>
        <p:spPr>
          <a:xfrm flipH="1">
            <a:off x="5740516" y="2592937"/>
            <a:ext cx="1144800" cy="3366000"/>
          </a:xfrm>
          <a:prstGeom prst="straightConnector1">
            <a:avLst/>
          </a:prstGeom>
          <a:noFill/>
          <a:ln w="9525" cap="flat" cmpd="sng">
            <a:solidFill>
              <a:srgbClr val="B7B7B7"/>
            </a:solidFill>
            <a:prstDash val="dash"/>
            <a:round/>
            <a:headEnd type="triangle" w="med" len="med"/>
            <a:tailEnd type="none" w="med" len="med"/>
          </a:ln>
        </p:spPr>
      </p:cxnSp>
      <p:sp>
        <p:nvSpPr>
          <p:cNvPr id="198" name="Google Shape;198;p19"/>
          <p:cNvSpPr txBox="1"/>
          <p:nvPr/>
        </p:nvSpPr>
        <p:spPr>
          <a:xfrm>
            <a:off x="5780148" y="3951000"/>
            <a:ext cx="1053600" cy="372800"/>
          </a:xfrm>
          <a:prstGeom prst="rect">
            <a:avLst/>
          </a:prstGeom>
          <a:solidFill>
            <a:srgbClr val="FFFFFF"/>
          </a:solid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Iterate on</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approach</a:t>
            </a:r>
            <a:endParaRPr sz="1067" b="1">
              <a:solidFill>
                <a:srgbClr val="434343"/>
              </a:solidFill>
              <a:latin typeface="Google Sans"/>
              <a:ea typeface="Google Sans"/>
              <a:cs typeface="Google Sans"/>
              <a:sym typeface="Google Sans"/>
            </a:endParaRPr>
          </a:p>
        </p:txBody>
      </p:sp>
      <p:sp>
        <p:nvSpPr>
          <p:cNvPr id="199" name="Google Shape;199;p19"/>
          <p:cNvSpPr txBox="1"/>
          <p:nvPr/>
        </p:nvSpPr>
        <p:spPr>
          <a:xfrm>
            <a:off x="1015933" y="477700"/>
            <a:ext cx="10629600" cy="469600"/>
          </a:xfrm>
          <a:prstGeom prst="rect">
            <a:avLst/>
          </a:prstGeom>
          <a:noFill/>
          <a:ln>
            <a:noFill/>
          </a:ln>
        </p:spPr>
        <p:txBody>
          <a:bodyPr spcFirstLastPara="1" wrap="square" lIns="0" tIns="0" rIns="304800" bIns="0" anchor="t" anchorCtr="0">
            <a:noAutofit/>
          </a:bodyPr>
          <a:lstStyle/>
          <a:p>
            <a:r>
              <a:rPr lang="en-GB" sz="3200" b="1">
                <a:solidFill>
                  <a:srgbClr val="434343"/>
                </a:solidFill>
                <a:latin typeface="Google Sans"/>
                <a:ea typeface="Google Sans"/>
                <a:cs typeface="Google Sans"/>
                <a:sym typeface="Google Sans"/>
              </a:rPr>
              <a:t>Typical machine learning lifecycle</a:t>
            </a:r>
            <a:endParaRPr sz="3200" b="1">
              <a:solidFill>
                <a:srgbClr val="434343"/>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TotalTime>
  <Words>1781</Words>
  <Application>Microsoft Office PowerPoint</Application>
  <PresentationFormat>Widescreen</PresentationFormat>
  <Paragraphs>299</Paragraphs>
  <Slides>23</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-apple-system</vt:lpstr>
      <vt:lpstr>Arial</vt:lpstr>
      <vt:lpstr>Calibri</vt:lpstr>
      <vt:lpstr>Calibri (Body)</vt:lpstr>
      <vt:lpstr>Calibri Light</vt:lpstr>
      <vt:lpstr>Consolas</vt:lpstr>
      <vt:lpstr>fell</vt:lpstr>
      <vt:lpstr>Georgia</vt:lpstr>
      <vt:lpstr>Google Sans</vt:lpstr>
      <vt:lpstr>Google Sans Medium</vt:lpstr>
      <vt:lpstr>Montserrat</vt:lpstr>
      <vt:lpstr>Quattrocento Sans</vt:lpstr>
      <vt:lpstr>Roboto</vt:lpstr>
      <vt:lpstr>Source Serif Pro</vt:lpstr>
      <vt:lpstr>Office Theme</vt:lpstr>
      <vt:lpstr>Intro To Artificial Intelligence</vt:lpstr>
      <vt:lpstr>PowerPoint Presentation</vt:lpstr>
      <vt:lpstr>Formal Definition of Artificial Intelligence </vt:lpstr>
      <vt:lpstr>PowerPoint Presentation</vt:lpstr>
      <vt:lpstr>PowerPoint Presentation</vt:lpstr>
      <vt:lpstr>PowerPoint Presentation</vt:lpstr>
      <vt:lpstr>PowerPoint Presentation</vt:lpstr>
      <vt:lpstr>PowerPoint Presentation</vt:lpstr>
      <vt:lpstr>PowerPoint Presentation</vt:lpstr>
      <vt:lpstr>There are AI opportunities in every industry</vt:lpstr>
      <vt:lpstr>Language Translation and natural language</vt:lpstr>
      <vt:lpstr>A platform for all users and intents throughout the ML lifecycle</vt:lpstr>
      <vt:lpstr>What &amp; Why Low Code / No Code Tools Built a fully-developed solution without writing a Code</vt:lpstr>
      <vt:lpstr>PowerPoint Presentation</vt:lpstr>
      <vt:lpstr>Confusion Matrix</vt:lpstr>
      <vt:lpstr>What is MLOps ?</vt:lpstr>
      <vt:lpstr>PowerPoint Presentation</vt:lpstr>
      <vt:lpstr>PowerPoint Presentation</vt:lpstr>
      <vt:lpstr>AI Use Cases​</vt:lpstr>
      <vt:lpstr>Personalized Recommendations </vt:lpstr>
      <vt:lpstr>Feedback based Recommendation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Mehsam Raza Hemani</dc:creator>
  <cp:lastModifiedBy>Mustafa Ali</cp:lastModifiedBy>
  <cp:revision>50</cp:revision>
  <dcterms:created xsi:type="dcterms:W3CDTF">2021-11-01T20:08:09Z</dcterms:created>
  <dcterms:modified xsi:type="dcterms:W3CDTF">2022-03-29T12:05:17Z</dcterms:modified>
</cp:coreProperties>
</file>